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9" r:id="rId1"/>
  </p:sldMasterIdLst>
  <p:notesMasterIdLst>
    <p:notesMasterId r:id="rId90"/>
  </p:notesMasterIdLst>
  <p:handoutMasterIdLst>
    <p:handoutMasterId r:id="rId91"/>
  </p:handoutMasterIdLst>
  <p:sldIdLst>
    <p:sldId id="934" r:id="rId2"/>
    <p:sldId id="935" r:id="rId3"/>
    <p:sldId id="1227" r:id="rId4"/>
    <p:sldId id="1232" r:id="rId5"/>
    <p:sldId id="1162" r:id="rId6"/>
    <p:sldId id="1239" r:id="rId7"/>
    <p:sldId id="1163" r:id="rId8"/>
    <p:sldId id="1226" r:id="rId9"/>
    <p:sldId id="1161" r:id="rId10"/>
    <p:sldId id="1159" r:id="rId11"/>
    <p:sldId id="1160" r:id="rId12"/>
    <p:sldId id="1164" r:id="rId13"/>
    <p:sldId id="1158" r:id="rId14"/>
    <p:sldId id="1165" r:id="rId15"/>
    <p:sldId id="1166" r:id="rId16"/>
    <p:sldId id="1167" r:id="rId17"/>
    <p:sldId id="1233" r:id="rId18"/>
    <p:sldId id="1224" r:id="rId19"/>
    <p:sldId id="1225" r:id="rId20"/>
    <p:sldId id="1229" r:id="rId21"/>
    <p:sldId id="1230" r:id="rId22"/>
    <p:sldId id="1228" r:id="rId23"/>
    <p:sldId id="1231" r:id="rId24"/>
    <p:sldId id="1234" r:id="rId25"/>
    <p:sldId id="1168" r:id="rId26"/>
    <p:sldId id="1169" r:id="rId27"/>
    <p:sldId id="1170" r:id="rId28"/>
    <p:sldId id="1171" r:id="rId29"/>
    <p:sldId id="1172" r:id="rId30"/>
    <p:sldId id="1173" r:id="rId31"/>
    <p:sldId id="1174" r:id="rId32"/>
    <p:sldId id="1175" r:id="rId33"/>
    <p:sldId id="1176" r:id="rId34"/>
    <p:sldId id="1222" r:id="rId35"/>
    <p:sldId id="1177" r:id="rId36"/>
    <p:sldId id="1178" r:id="rId37"/>
    <p:sldId id="1179" r:id="rId38"/>
    <p:sldId id="1180" r:id="rId39"/>
    <p:sldId id="1181" r:id="rId40"/>
    <p:sldId id="1223" r:id="rId41"/>
    <p:sldId id="1235" r:id="rId42"/>
    <p:sldId id="1182" r:id="rId43"/>
    <p:sldId id="1183" r:id="rId44"/>
    <p:sldId id="1186" r:id="rId45"/>
    <p:sldId id="1184" r:id="rId46"/>
    <p:sldId id="1211" r:id="rId47"/>
    <p:sldId id="1212" r:id="rId48"/>
    <p:sldId id="1185" r:id="rId49"/>
    <p:sldId id="1213" r:id="rId50"/>
    <p:sldId id="1194" r:id="rId51"/>
    <p:sldId id="1187" r:id="rId52"/>
    <p:sldId id="1188" r:id="rId53"/>
    <p:sldId id="1189" r:id="rId54"/>
    <p:sldId id="1190" r:id="rId55"/>
    <p:sldId id="1191" r:id="rId56"/>
    <p:sldId id="1192" r:id="rId57"/>
    <p:sldId id="1193" r:id="rId58"/>
    <p:sldId id="1201" r:id="rId59"/>
    <p:sldId id="1195" r:id="rId60"/>
    <p:sldId id="1200" r:id="rId61"/>
    <p:sldId id="1196" r:id="rId62"/>
    <p:sldId id="1236" r:id="rId63"/>
    <p:sldId id="1197" r:id="rId64"/>
    <p:sldId id="1198" r:id="rId65"/>
    <p:sldId id="1199" r:id="rId66"/>
    <p:sldId id="1202" r:id="rId67"/>
    <p:sldId id="1203" r:id="rId68"/>
    <p:sldId id="1204" r:id="rId69"/>
    <p:sldId id="1205" r:id="rId70"/>
    <p:sldId id="1206" r:id="rId71"/>
    <p:sldId id="1207" r:id="rId72"/>
    <p:sldId id="1208" r:id="rId73"/>
    <p:sldId id="1209" r:id="rId74"/>
    <p:sldId id="1210" r:id="rId75"/>
    <p:sldId id="1237" r:id="rId76"/>
    <p:sldId id="1215" r:id="rId77"/>
    <p:sldId id="1216" r:id="rId78"/>
    <p:sldId id="1217" r:id="rId79"/>
    <p:sldId id="1218" r:id="rId80"/>
    <p:sldId id="1219" r:id="rId81"/>
    <p:sldId id="1220" r:id="rId82"/>
    <p:sldId id="1238" r:id="rId83"/>
    <p:sldId id="936" r:id="rId84"/>
    <p:sldId id="937" r:id="rId85"/>
    <p:sldId id="938" r:id="rId86"/>
    <p:sldId id="939" r:id="rId87"/>
    <p:sldId id="1003" r:id="rId88"/>
    <p:sldId id="1001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1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643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52">
          <p15:clr>
            <a:srgbClr val="A4A3A4"/>
          </p15:clr>
        </p15:guide>
        <p15:guide id="12" orient="horz" pos="1576">
          <p15:clr>
            <a:srgbClr val="A4A3A4"/>
          </p15:clr>
        </p15:guide>
        <p15:guide id="13" orient="horz" pos="2059">
          <p15:clr>
            <a:srgbClr val="A4A3A4"/>
          </p15:clr>
        </p15:guide>
        <p15:guide id="14" orient="horz" pos="1164" userDrawn="1">
          <p15:clr>
            <a:srgbClr val="A4A3A4"/>
          </p15:clr>
        </p15:guide>
        <p15:guide id="15" pos="2182">
          <p15:clr>
            <a:srgbClr val="A4A3A4"/>
          </p15:clr>
        </p15:guide>
        <p15:guide id="16" pos="35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EAD"/>
    <a:srgbClr val="FFFFFF"/>
    <a:srgbClr val="A7C9AD"/>
    <a:srgbClr val="A8C8AB"/>
    <a:srgbClr val="0071C5"/>
    <a:srgbClr val="FD9208"/>
    <a:srgbClr val="F3D54E"/>
    <a:srgbClr val="F83308"/>
    <a:srgbClr val="009FDF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6" autoAdjust="0"/>
    <p:restoredTop sz="67319" autoAdjust="0"/>
  </p:normalViewPr>
  <p:slideViewPr>
    <p:cSldViewPr snapToGrid="0">
      <p:cViewPr varScale="1">
        <p:scale>
          <a:sx n="101" d="100"/>
          <a:sy n="101" d="100"/>
        </p:scale>
        <p:origin x="1050" y="102"/>
      </p:cViewPr>
      <p:guideLst>
        <p:guide orient="horz" pos="1581"/>
        <p:guide orient="horz" pos="3004"/>
        <p:guide orient="horz" pos="422"/>
        <p:guide orient="horz" pos="824"/>
        <p:guide orient="horz" pos="2916"/>
        <p:guide orient="horz" pos="1643"/>
        <p:guide pos="5470"/>
        <p:guide pos="287"/>
        <p:guide pos="2909"/>
        <p:guide pos="2811"/>
        <p:guide pos="2852"/>
        <p:guide orient="horz" pos="1576"/>
        <p:guide orient="horz" pos="2059"/>
        <p:guide orient="horz" pos="1164"/>
        <p:guide pos="2182"/>
        <p:guide pos="3517"/>
      </p:guideLst>
    </p:cSldViewPr>
  </p:slideViewPr>
  <p:outlineViewPr>
    <p:cViewPr>
      <p:scale>
        <a:sx n="33" d="100"/>
        <a:sy n="33" d="100"/>
      </p:scale>
      <p:origin x="0" y="-571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141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12/7/2017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12/7/2017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0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1979 году </a:t>
            </a:r>
            <a:r>
              <a:rPr lang="ru-RU" sz="1200" dirty="0" err="1">
                <a:solidFill>
                  <a:schemeClr val="tx1"/>
                </a:solidFill>
              </a:rPr>
              <a:t>Ханс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Моравек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/>
              <a:t> </a:t>
            </a:r>
            <a:r>
              <a:rPr lang="ru-RU" dirty="0"/>
              <a:t>разработал самоходную тележка на дистанционном управлении с видеокамерой – ранний прототип </a:t>
            </a:r>
            <a:r>
              <a:rPr lang="ru-RU" sz="1200" dirty="0" err="1">
                <a:solidFill>
                  <a:schemeClr val="tx1"/>
                </a:solidFill>
              </a:rPr>
              <a:t>Ханс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Моравек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dirty="0"/>
              <a:t>автомобилей с автопилотом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5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Blue (</a:t>
            </a:r>
            <a:r>
              <a:rPr lang="ru-RU" dirty="0"/>
              <a:t>а точнее ее предшественник) разрабатываются с 1985 года. Планомерно улучшая результат, в 1996 году проигрывает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двум сильнейшим на тот момент шахматистам в мире</a:t>
            </a:r>
            <a:r>
              <a:rPr lang="ru-RU" dirty="0"/>
              <a:t> Гарри Каспарову и Анатолию Карпову. И уже через год выходит победителем, новая вершина была взята.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8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этап истории мы будем разбирать подробнее на примерах, однако, хотелось бы отметить еще одно знаменательное и сравнительно недавнее событие. </a:t>
            </a:r>
            <a:r>
              <a:rPr lang="ru-RU" dirty="0" err="1"/>
              <a:t>AlphaGo</a:t>
            </a:r>
            <a:r>
              <a:rPr lang="ru-RU" dirty="0"/>
              <a:t> — программа для игры в </a:t>
            </a:r>
            <a:r>
              <a:rPr lang="ru-RU" dirty="0" err="1"/>
              <a:t>го</a:t>
            </a:r>
            <a:r>
              <a:rPr lang="ru-RU" dirty="0"/>
              <a:t>, разработанная компанией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DeepMind</a:t>
            </a:r>
            <a:r>
              <a:rPr lang="ru-RU" dirty="0"/>
              <a:t> в 2015 году. </a:t>
            </a:r>
            <a:r>
              <a:rPr lang="ru-RU" dirty="0" err="1"/>
              <a:t>AlphaGo</a:t>
            </a:r>
            <a:r>
              <a:rPr lang="ru-RU" dirty="0"/>
              <a:t> стала первой в мире программой, которая выиграла матч у профессионального игрока в </a:t>
            </a:r>
            <a:r>
              <a:rPr lang="ru-RU" dirty="0" err="1"/>
              <a:t>го</a:t>
            </a:r>
            <a:r>
              <a:rPr lang="ru-RU" dirty="0"/>
              <a:t> на стандартной доске</a:t>
            </a:r>
            <a:r>
              <a:rPr lang="en-US" dirty="0"/>
              <a:t>.</a:t>
            </a:r>
            <a:r>
              <a:rPr lang="ru-RU" dirty="0"/>
              <a:t> Эта победа ознаменовала собой важный прорыв в области искусственного интеллекта, так как большинство специалистов по искусственному интеллекту считало, что подобная программа не будет создана ранее 2020—2025 года. В марте 2016 года программа выиграла со счётом 4—1 у Ли </a:t>
            </a:r>
            <a:r>
              <a:rPr lang="ru-RU" dirty="0" err="1"/>
              <a:t>Седоля</a:t>
            </a:r>
            <a:r>
              <a:rPr lang="ru-RU" dirty="0"/>
              <a:t>, профессионала 9 дана (высшего ранга), во время исторического матча, широко освещавшегося в прессе.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5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5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96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2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Поговорим еще об одной задаче классификации -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56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9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2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нашей лекции</a:t>
            </a:r>
            <a:r>
              <a:rPr lang="ru-RU" baseline="0" dirty="0"/>
              <a:t> мы будем говорит про машинное обучение и большую часть времени, в частности, про нейронные сети, поэтому сперва нам необходимо разобраться с тем, что это, собственно говоря, такое. Формальные определения не сильно упрощают понимание – машинное обучение – это когда машины участья, а </a:t>
            </a:r>
            <a:r>
              <a:rPr lang="ru-RU" baseline="0" dirty="0" err="1"/>
              <a:t>инс</a:t>
            </a:r>
            <a:r>
              <a:rPr lang="ru-RU" baseline="0" dirty="0"/>
              <a:t> – это как настоящие нейросети, только искусственные. И это те самые две вещи которые из них стоит вынести – машинное обучение значит, что машины учатся, как бы это не было очевидно, и второе – в основе идеи искусственных нейронных сетей лежат идеи нейронных сетей в человеческом мозгу.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84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0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68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6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09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05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1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3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1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53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27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9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9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https://vimeo.com/146492001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25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83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00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98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9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0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</a:t>
            </a:r>
            <a:r>
              <a:rPr lang="ru-RU" baseline="0" dirty="0"/>
              <a:t> поговорим немного о сути происходящего, как сказал Андрей </a:t>
            </a:r>
            <a:r>
              <a:rPr lang="ru-RU" baseline="0" dirty="0" err="1"/>
              <a:t>Карпатый</a:t>
            </a:r>
            <a:r>
              <a:rPr lang="ru-RU" baseline="0" dirty="0"/>
              <a:t>, который занимается сейчас искусственным интеллектом в Тесле, нейронные сети – это программное обеспечение 2.0. В чем принципиальная разница и что была за версия 1.0? Под версией 1.0 подразумевается «классическое» ПО, написанное на языках программирование – то есть это набор инструкций, задаваемых программистом, и эти инструкции определяют поведение программы. Нейронные сети, если можно так сказать,  «пишутся на весах» этих нейронных сетей, и человек не состоянии написать их вручную (их там обычно миллионы). Но как это работает?  Мы даем нашей сети данные, говорим как должна эта сеть выглядеть (не всегда) и говорим что хотим от этих данных получить и добавляем «сделай нам программу», и, собственно, все - ждем. Это грубое приближение, но оно не сильно далеко от истины. Важно осознать эту принципиальную разницу между версиями 1.0 и 2.0. Также важно отметить, что версия 2.0 не заменяет версию 1.0 (как минимум потому что для тренировки сети нам все еще нужно писать код), но часть задач успешно отбирает.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3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с чего же все началось? В 1959 г. специалист по вычислительной технике из компании 1 ВМ Артур </a:t>
            </a:r>
            <a:r>
              <a:rPr lang="ru-RU" dirty="0" err="1"/>
              <a:t>Самуэль</a:t>
            </a:r>
            <a:r>
              <a:rPr lang="ru-RU" dirty="0"/>
              <a:t> написал компьютерную программу для игры в шашки. Каждому положению на доске присваивался некий вес, базирующийся на вероятности выигрыша. Изначально вероятность определялась по формуле, в которой учитывались такие факторы, как количество шашек на каждой стороне и количество дамок. Подход работал, но </a:t>
            </a:r>
            <a:r>
              <a:rPr lang="ru-RU" dirty="0" err="1"/>
              <a:t>Самуэль</a:t>
            </a:r>
            <a:r>
              <a:rPr lang="ru-RU" dirty="0"/>
              <a:t> придумал, каким образом можно повысить его эффективность. Сыграв с программой тысячу партий, он использовал их результаты для уточнения позиционных весов. К середине 1970-х гг. программа достигла уровня хорошо подготовленного непрофессионального игрока. </a:t>
            </a:r>
          </a:p>
          <a:p>
            <a:r>
              <a:rPr lang="ru-RU" dirty="0" err="1"/>
              <a:t>Самуэль</a:t>
            </a:r>
            <a:r>
              <a:rPr lang="ru-RU" dirty="0"/>
              <a:t> написал компьютерную программу, которая могла по мере накопления опыта улучшать собственные результаты. Программа училась - так зародилось машинное обучение (ML- </a:t>
            </a:r>
            <a:r>
              <a:rPr lang="ru-RU" dirty="0" err="1"/>
              <a:t>machine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90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это примерно выглядело</a:t>
            </a:r>
            <a:r>
              <a:rPr lang="ru-RU" baseline="0" dirty="0"/>
              <a:t> 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4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</a:t>
            </a:r>
            <a:r>
              <a:rPr lang="ru-RU" baseline="0" dirty="0"/>
              <a:t> 1952 года и программы для игры в шашки на сцену выходит американский ученый </a:t>
            </a:r>
            <a:r>
              <a:rPr lang="ru-RU" baseline="0" dirty="0" err="1"/>
              <a:t>Розенблатт</a:t>
            </a:r>
            <a:r>
              <a:rPr lang="ru-RU" baseline="0" dirty="0"/>
              <a:t>. Он предлагает модель восприятия мозгом, названную «</a:t>
            </a:r>
            <a:r>
              <a:rPr lang="ru-RU" baseline="0" dirty="0" err="1"/>
              <a:t>Перцептрон</a:t>
            </a:r>
            <a:r>
              <a:rPr lang="ru-RU" baseline="0" dirty="0"/>
              <a:t>», сейчас его называют </a:t>
            </a:r>
            <a:r>
              <a:rPr lang="ru-RU" baseline="0" dirty="0" err="1"/>
              <a:t>перцептрон</a:t>
            </a:r>
            <a:r>
              <a:rPr lang="ru-RU" baseline="0" dirty="0"/>
              <a:t> </a:t>
            </a:r>
            <a:r>
              <a:rPr lang="ru-RU" baseline="0" dirty="0" err="1"/>
              <a:t>Розенблатта</a:t>
            </a:r>
            <a:r>
              <a:rPr lang="ru-RU" baseline="0" dirty="0"/>
              <a:t>. </a:t>
            </a:r>
            <a:r>
              <a:rPr lang="ru-RU" baseline="0" dirty="0" err="1"/>
              <a:t>Перцептрон</a:t>
            </a:r>
            <a:r>
              <a:rPr lang="ru-RU" baseline="0" dirty="0"/>
              <a:t> – одна из первых моделей </a:t>
            </a:r>
            <a:r>
              <a:rPr lang="ru-RU" baseline="0" dirty="0" err="1"/>
              <a:t>нейросетей</a:t>
            </a:r>
            <a:r>
              <a:rPr lang="ru-RU" baseline="0" dirty="0"/>
              <a:t>, а Марк-1 – первый в мире нейрокомпьютер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1966 было знаменательное и печальное для машинного обучения событие: Доклад АЛПАК. Во времена холодной войны правительство США вкладывало много ресурсов в исследование автоматического перевода, очевидно, для перевода русских документов и научных статей. Это исследование закончилось упомянутым докладов, в котором говорилось о том, что машинный перевод гораздо более сложная задача чем ожидалось. На слайде приведены примеры переводов того времени: с английского на русский и назад на английский, третий вариант как справляется сейчас </a:t>
            </a:r>
            <a:r>
              <a:rPr lang="en-US" dirty="0"/>
              <a:t>Google translate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0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Однако в 1969 г. бывший сокурсник </a:t>
            </a:r>
            <a:r>
              <a:rPr lang="ru-RU" dirty="0" err="1"/>
              <a:t>Розенблатта</a:t>
            </a:r>
            <a:r>
              <a:rPr lang="ru-RU" dirty="0"/>
              <a:t> </a:t>
            </a:r>
            <a:r>
              <a:rPr lang="ru-RU" dirty="0" err="1"/>
              <a:t>Марвин</a:t>
            </a:r>
            <a:r>
              <a:rPr lang="ru-RU" dirty="0"/>
              <a:t> Минский и Сеймур </a:t>
            </a:r>
            <a:r>
              <a:rPr lang="ru-RU" dirty="0" err="1"/>
              <a:t>Паперт</a:t>
            </a:r>
            <a:r>
              <a:rPr lang="ru-RU" dirty="0"/>
              <a:t> опубликовали книгу «Перцептроны», в которой привели строгое математическое доказательство того, что перцептрон не способен к обучению в большинстве интересных для применения случаев. В результате принятия идей и выводов книги М. Минского и С. </a:t>
            </a:r>
            <a:r>
              <a:rPr lang="ru-RU" dirty="0" err="1"/>
              <a:t>Паперта</a:t>
            </a:r>
            <a:r>
              <a:rPr lang="ru-RU" dirty="0"/>
              <a:t> работы по нейронным сетям были свернуты во многих научных центрах и финансирование существенно урезано. Так как </a:t>
            </a:r>
            <a:r>
              <a:rPr lang="ru-RU" dirty="0" err="1"/>
              <a:t>Розенблатт</a:t>
            </a:r>
            <a:r>
              <a:rPr lang="ru-RU" dirty="0"/>
              <a:t> погиб в результате трагической случайности во время плавания на яхте в день своего рождения, то он не смог аргументировано ответить на критику и исследования нейронных сетей приостановились практически на десятилетие. Наступила так называемая «Зима искусственного интеллекта»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9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0152" y="4092938"/>
            <a:ext cx="914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endParaRPr lang="en-US" sz="1100" dirty="0">
              <a:solidFill>
                <a:srgbClr val="003C7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89805" y="1770294"/>
            <a:ext cx="4395168" cy="868680"/>
          </a:xfrm>
          <a:effectLst>
            <a:glow>
              <a:schemeClr val="accent6"/>
            </a:glow>
          </a:effectLst>
        </p:spPr>
        <p:txBody>
          <a:bodyPr/>
          <a:lstStyle>
            <a:lvl1pPr>
              <a:defRPr sz="6600" baseline="0">
                <a:effectLst>
                  <a:glow rad="127000">
                    <a:schemeClr val="bg1">
                      <a:alpha val="47000"/>
                    </a:schemeClr>
                  </a:glo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140496" y="3831045"/>
            <a:ext cx="7058991" cy="846973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40496" y="4385478"/>
            <a:ext cx="6986352" cy="914400"/>
          </a:xfrm>
        </p:spPr>
        <p:txBody>
          <a:bodyPr/>
          <a:lstStyle>
            <a:lvl1pPr>
              <a:defRPr sz="3600" baseline="0">
                <a:solidFill>
                  <a:schemeClr val="bg1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87019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2" name="Shape 11"/>
          <p:cNvSpPr txBox="1">
            <a:spLocks/>
          </p:cNvSpPr>
          <p:nvPr userDrawn="1"/>
        </p:nvSpPr>
        <p:spPr>
          <a:xfrm>
            <a:off x="8719930" y="4824387"/>
            <a:ext cx="42407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8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3200" b="0" i="0" baseline="0"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hape 11"/>
          <p:cNvSpPr txBox="1">
            <a:spLocks/>
          </p:cNvSpPr>
          <p:nvPr userDrawn="1"/>
        </p:nvSpPr>
        <p:spPr>
          <a:xfrm>
            <a:off x="8719930" y="4824387"/>
            <a:ext cx="42407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2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2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rgbClr val="84AEAD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/>
              <a:t>40pt Intel Clear</a:t>
            </a:r>
            <a:br>
              <a:rPr lang="en-US" spc="0" dirty="0"/>
            </a:br>
            <a:r>
              <a:rPr lang="en-US" spc="0" dirty="0"/>
              <a:t>White Section Break</a:t>
            </a:r>
          </a:p>
        </p:txBody>
      </p:sp>
    </p:spTree>
    <p:extLst>
      <p:ext uri="{BB962C8B-B14F-4D97-AF65-F5344CB8AC3E}">
        <p14:creationId xmlns:p14="http://schemas.microsoft.com/office/powerpoint/2010/main" val="352880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344C5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/>
              <a:t>Click to edit Master title style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03912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ue Section Brea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tx1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chemeClr val="tx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/>
              <a:t>Click to edit Master title style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560582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220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84AEA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344C5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7146" y="2220744"/>
            <a:ext cx="8696854" cy="1021556"/>
          </a:xfrm>
        </p:spPr>
        <p:txBody>
          <a:bodyPr anchor="b" anchorCtr="0">
            <a:noAutofit/>
          </a:bodyPr>
          <a:lstStyle>
            <a:lvl1pPr algn="l">
              <a:lnSpc>
                <a:spcPts val="5500"/>
              </a:lnSpc>
              <a:spcBef>
                <a:spcPts val="2400"/>
              </a:spcBef>
              <a:defRPr sz="4000" b="0" cap="none" spc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40pt Intel Clear Blue Section Break</a:t>
            </a:r>
          </a:p>
        </p:txBody>
      </p:sp>
    </p:spTree>
    <p:extLst>
      <p:ext uri="{BB962C8B-B14F-4D97-AF65-F5344CB8AC3E}">
        <p14:creationId xmlns:p14="http://schemas.microsoft.com/office/powerpoint/2010/main" val="28547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</p:spTree>
    <p:extLst>
      <p:ext uri="{BB962C8B-B14F-4D97-AF65-F5344CB8AC3E}">
        <p14:creationId xmlns:p14="http://schemas.microsoft.com/office/powerpoint/2010/main" val="42798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ith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57411" y="868793"/>
            <a:ext cx="8833353" cy="1002290"/>
          </a:xfrm>
        </p:spPr>
        <p:txBody>
          <a:bodyPr lIns="0" rIns="0" anchor="b" anchorCtr="0">
            <a:noAutofit/>
          </a:bodyPr>
          <a:lstStyle>
            <a:lvl1pPr algn="ctr">
              <a:lnSpc>
                <a:spcPts val="5500"/>
              </a:lnSpc>
              <a:spcBef>
                <a:spcPts val="2400"/>
              </a:spcBef>
              <a:defRPr sz="7200" b="0" spc="100" baseline="0">
                <a:solidFill>
                  <a:schemeClr val="bg1"/>
                </a:solidFill>
                <a:effectLst>
                  <a:glow rad="101600">
                    <a:schemeClr val="bg1">
                      <a:alpha val="46000"/>
                    </a:schemeClr>
                  </a:glo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17076" y="1625957"/>
            <a:ext cx="3575619" cy="6253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457200" rtl="0" eaLnBrk="1" latinLnBrk="0" hangingPunct="1">
              <a:lnSpc>
                <a:spcPts val="5500"/>
              </a:lnSpc>
              <a:spcBef>
                <a:spcPts val="2400"/>
              </a:spcBef>
              <a:buNone/>
              <a:defRPr sz="5000" b="0" i="0" kern="1200" spc="100" baseline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endParaRPr lang="en-US" dirty="0">
              <a:solidFill>
                <a:srgbClr val="CDF4D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862629" y="1757413"/>
            <a:ext cx="3084512" cy="705604"/>
          </a:xfrm>
        </p:spPr>
        <p:txBody>
          <a:bodyPr/>
          <a:lstStyle>
            <a:lvl1pPr algn="ctr">
              <a:defRPr sz="4400">
                <a:solidFill>
                  <a:srgbClr val="CDF4DF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lvl="0"/>
            <a:r>
              <a:rPr lang="de-DE" dirty="0"/>
              <a:t>SUBTITLE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947141" y="3802679"/>
            <a:ext cx="2932112" cy="615689"/>
          </a:xfrm>
        </p:spPr>
        <p:txBody>
          <a:bodyPr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lvl="0"/>
            <a:r>
              <a:rPr lang="de-DE" dirty="0"/>
              <a:t>Speaker </a:t>
            </a:r>
            <a:r>
              <a:rPr lang="de-DE" dirty="0" err="1"/>
              <a:t>name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947141" y="4280943"/>
            <a:ext cx="2932112" cy="615689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lvl="0"/>
            <a:r>
              <a:rPr lang="de-DE" dirty="0"/>
              <a:t>Speaker TITLE</a:t>
            </a:r>
          </a:p>
          <a:p>
            <a:pPr lvl="0"/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5691" y="257542"/>
            <a:ext cx="3178387" cy="5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92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32pt Intel Clear pro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962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57411" y="868793"/>
            <a:ext cx="8833353" cy="1002290"/>
          </a:xfrm>
        </p:spPr>
        <p:txBody>
          <a:bodyPr lIns="0" rIns="0" anchor="b" anchorCtr="0">
            <a:noAutofit/>
          </a:bodyPr>
          <a:lstStyle>
            <a:lvl1pPr algn="ctr">
              <a:lnSpc>
                <a:spcPts val="5500"/>
              </a:lnSpc>
              <a:spcBef>
                <a:spcPts val="2400"/>
              </a:spcBef>
              <a:defRPr sz="7200" b="0" spc="100" baseline="0">
                <a:solidFill>
                  <a:schemeClr val="bg1"/>
                </a:solidFill>
                <a:effectLst>
                  <a:glow rad="101600">
                    <a:schemeClr val="bg1">
                      <a:alpha val="46000"/>
                    </a:schemeClr>
                  </a:glow>
                </a:effectLst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17076" y="1625957"/>
            <a:ext cx="3575619" cy="62535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457200" rtl="0" eaLnBrk="1" latinLnBrk="0" hangingPunct="1">
              <a:lnSpc>
                <a:spcPts val="5500"/>
              </a:lnSpc>
              <a:spcBef>
                <a:spcPts val="2400"/>
              </a:spcBef>
              <a:buNone/>
              <a:defRPr sz="5000" b="0" i="0" kern="1200" spc="100" baseline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endParaRPr lang="en-US" dirty="0">
              <a:solidFill>
                <a:srgbClr val="CDF4D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862629" y="1757413"/>
            <a:ext cx="3084512" cy="705604"/>
          </a:xfrm>
        </p:spPr>
        <p:txBody>
          <a:bodyPr/>
          <a:lstStyle>
            <a:lvl1pPr algn="ctr">
              <a:defRPr sz="4400">
                <a:solidFill>
                  <a:srgbClr val="CDF4DF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lvl="0"/>
            <a:r>
              <a:rPr lang="de-DE" dirty="0"/>
              <a:t>SUBTITLE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344C5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50pt Intel Clear pro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7" y="616996"/>
            <a:ext cx="2082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4592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84AEB0"/>
                </a:solidFill>
              </a:defRPr>
            </a:lvl1pPr>
            <a:lvl2pPr>
              <a:defRPr sz="1800">
                <a:solidFill>
                  <a:srgbClr val="84AEB0"/>
                </a:solidFill>
              </a:defRPr>
            </a:lvl2pPr>
            <a:lvl3pPr>
              <a:defRPr sz="1800">
                <a:solidFill>
                  <a:srgbClr val="84AEB0"/>
                </a:solidFill>
              </a:defRPr>
            </a:lvl3pPr>
            <a:lvl4pPr>
              <a:defRPr sz="1600">
                <a:solidFill>
                  <a:srgbClr val="84AEB0"/>
                </a:solidFill>
              </a:defRPr>
            </a:lvl4pPr>
            <a:lvl5pPr>
              <a:defRPr>
                <a:solidFill>
                  <a:srgbClr val="84AEB0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9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rgbClr val="84AEB0"/>
                </a:solidFill>
              </a:defRPr>
            </a:lvl1pPr>
            <a:lvl2pPr>
              <a:defRPr lang="en-US" dirty="0" smtClean="0">
                <a:solidFill>
                  <a:srgbClr val="84AEB0"/>
                </a:solidFill>
              </a:defRPr>
            </a:lvl2pPr>
            <a:lvl3pPr>
              <a:defRPr lang="en-US" sz="1400" dirty="0" smtClean="0">
                <a:solidFill>
                  <a:srgbClr val="84AEB0"/>
                </a:solidFill>
              </a:defRPr>
            </a:lvl3pPr>
            <a:lvl4pPr>
              <a:defRPr lang="en-US" sz="1200" dirty="0" smtClean="0">
                <a:solidFill>
                  <a:srgbClr val="84AEB0"/>
                </a:solidFill>
              </a:defRPr>
            </a:lvl4pPr>
            <a:lvl5pPr>
              <a:defRPr lang="en-US" sz="1200" dirty="0">
                <a:solidFill>
                  <a:srgbClr val="84AEB0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398113" y="1372766"/>
            <a:ext cx="2923015" cy="143685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398113" y="3004856"/>
            <a:ext cx="2923015" cy="143685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r>
              <a:rPr lang="en-US" sz="1100" dirty="0">
                <a:latin typeface="Arial"/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289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rgbClr val="84AEB0"/>
                </a:solidFill>
              </a:defRPr>
            </a:lvl1pPr>
            <a:lvl2pPr>
              <a:defRPr lang="en-US" dirty="0" smtClean="0">
                <a:solidFill>
                  <a:srgbClr val="84AEB0"/>
                </a:solidFill>
              </a:defRPr>
            </a:lvl2pPr>
            <a:lvl3pPr>
              <a:defRPr lang="en-US" sz="1400" dirty="0" smtClean="0">
                <a:solidFill>
                  <a:srgbClr val="84AEB0"/>
                </a:solidFill>
              </a:defRPr>
            </a:lvl3pPr>
            <a:lvl4pPr>
              <a:defRPr lang="en-US" sz="1200" dirty="0" smtClean="0">
                <a:solidFill>
                  <a:srgbClr val="84AEB0"/>
                </a:solidFill>
              </a:defRPr>
            </a:lvl4pPr>
            <a:lvl5pPr>
              <a:defRPr lang="en-US" sz="1200" dirty="0">
                <a:solidFill>
                  <a:srgbClr val="84AEB0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rgbClr val="84AEB0"/>
                </a:solidFill>
              </a:defRPr>
            </a:lvl1pPr>
            <a:lvl2pPr>
              <a:defRPr lang="en-US" dirty="0" smtClean="0">
                <a:solidFill>
                  <a:srgbClr val="84AEB0"/>
                </a:solidFill>
              </a:defRPr>
            </a:lvl2pPr>
            <a:lvl3pPr>
              <a:defRPr lang="en-US" sz="1400" dirty="0" smtClean="0">
                <a:solidFill>
                  <a:srgbClr val="84AEB0"/>
                </a:solidFill>
              </a:defRPr>
            </a:lvl3pPr>
            <a:lvl4pPr>
              <a:defRPr lang="en-US" sz="1200" dirty="0" smtClean="0">
                <a:solidFill>
                  <a:srgbClr val="84AEB0"/>
                </a:solidFill>
              </a:defRPr>
            </a:lvl4pPr>
            <a:lvl5pPr>
              <a:defRPr lang="en-US" sz="1200" dirty="0">
                <a:solidFill>
                  <a:srgbClr val="84AEB0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</p:spTree>
    <p:extLst>
      <p:ext uri="{BB962C8B-B14F-4D97-AF65-F5344CB8AC3E}">
        <p14:creationId xmlns:p14="http://schemas.microsoft.com/office/powerpoint/2010/main" val="11071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417513" indent="-225425">
              <a:buFont typeface="Arial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Arial"/>
              <a:buChar char="–"/>
              <a:defRPr sz="1200">
                <a:latin typeface="+mn-lt"/>
              </a:defRPr>
            </a:lvl3pPr>
            <a:lvl4pPr marL="969963" indent="-228600">
              <a:buFont typeface="Arial"/>
              <a:buChar char="–"/>
              <a:defRPr sz="1100">
                <a:latin typeface="+mn-lt"/>
              </a:defRPr>
            </a:lvl4pPr>
            <a:lvl5pPr marL="1319213" indent="-228600">
              <a:buFont typeface="Arial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/>
              <a:t>12pt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</p:spTree>
    <p:extLst>
      <p:ext uri="{BB962C8B-B14F-4D97-AF65-F5344CB8AC3E}">
        <p14:creationId xmlns:p14="http://schemas.microsoft.com/office/powerpoint/2010/main" val="17450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32pt Intel Clear pro</a:t>
            </a:r>
          </a:p>
        </p:txBody>
      </p:sp>
      <p:sp>
        <p:nvSpPr>
          <p:cNvPr id="8" name="Shape 11"/>
          <p:cNvSpPr txBox="1">
            <a:spLocks/>
          </p:cNvSpPr>
          <p:nvPr userDrawn="1"/>
        </p:nvSpPr>
        <p:spPr>
          <a:xfrm>
            <a:off x="8719930" y="4824387"/>
            <a:ext cx="42407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32pt Intel Clear pro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3624" y="4824387"/>
            <a:ext cx="3223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7388128" y="4848893"/>
            <a:ext cx="1225502" cy="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20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i="0" kern="1200" spc="0" baseline="0">
          <a:solidFill>
            <a:srgbClr val="344C5E"/>
          </a:solidFill>
          <a:latin typeface="Intel Clear Pro" panose="020B0804020202060201" pitchFamily="34" charset="0"/>
          <a:ea typeface="Intel Clear Pro" panose="020B0804020202060201" pitchFamily="34" charset="0"/>
          <a:cs typeface="Intel Clear Pro" panose="020B0804020202060201" pitchFamily="34" charset="0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84AEB0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84AEB0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84AEB0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84AEB0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84AEB0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5" y="1399429"/>
            <a:ext cx="7586870" cy="1781693"/>
          </a:xfrm>
        </p:spPr>
        <p:txBody>
          <a:bodyPr/>
          <a:lstStyle/>
          <a:p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Student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57496" y="4213849"/>
            <a:ext cx="4702330" cy="705604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Декабрь</a:t>
            </a:r>
            <a:r>
              <a:rPr lang="en-US" dirty="0">
                <a:solidFill>
                  <a:schemeClr val="bg1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57643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</a:t>
            </a:r>
            <a:r>
              <a:rPr lang="ru-RU" dirty="0"/>
              <a:t>Истоки</a:t>
            </a:r>
            <a:endParaRPr lang="en-US" dirty="0"/>
          </a:p>
        </p:txBody>
      </p:sp>
      <p:pic>
        <p:nvPicPr>
          <p:cNvPr id="8" name="Picture 2" descr="us__en_us__ibm100__700_series__checkers__620x3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41" y="993353"/>
            <a:ext cx="6440555" cy="363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</a:t>
            </a:r>
            <a:r>
              <a:rPr lang="ru-RU" dirty="0"/>
              <a:t>Персептрон</a:t>
            </a:r>
            <a:endParaRPr lang="en-US" dirty="0"/>
          </a:p>
        </p:txBody>
      </p:sp>
      <p:sp>
        <p:nvSpPr>
          <p:cNvPr id="4" name="Inhaltsplatzhalter 3"/>
          <p:cNvSpPr txBox="1">
            <a:spLocks/>
          </p:cNvSpPr>
          <p:nvPr/>
        </p:nvSpPr>
        <p:spPr>
          <a:xfrm>
            <a:off x="139959" y="1177528"/>
            <a:ext cx="6292179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Фрэнк </a:t>
            </a:r>
            <a:r>
              <a:rPr lang="ru-RU" sz="2000" dirty="0" err="1">
                <a:solidFill>
                  <a:schemeClr val="tx1"/>
                </a:solidFill>
              </a:rPr>
              <a:t>Розенблатт</a:t>
            </a:r>
            <a:r>
              <a:rPr lang="en-US" sz="2000" dirty="0">
                <a:solidFill>
                  <a:schemeClr val="tx1"/>
                </a:solidFill>
              </a:rPr>
              <a:t> — </a:t>
            </a:r>
            <a:r>
              <a:rPr lang="ru-RU" sz="2000" dirty="0">
                <a:solidFill>
                  <a:schemeClr val="tx1"/>
                </a:solidFill>
              </a:rPr>
              <a:t>американский учёный в области психологии, нейрофизиологии и искусственного интеллекта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Персептрон </a:t>
            </a:r>
            <a:r>
              <a:rPr lang="ru-RU" sz="2000" dirty="0" err="1">
                <a:solidFill>
                  <a:schemeClr val="tx1"/>
                </a:solidFill>
              </a:rPr>
              <a:t>Розенблатта</a:t>
            </a:r>
            <a:r>
              <a:rPr lang="ru-RU" sz="2000" dirty="0">
                <a:solidFill>
                  <a:schemeClr val="tx1"/>
                </a:solidFill>
              </a:rPr>
              <a:t>, 1957 —  компьютерная модель восприятия информации мозгом</a:t>
            </a: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Персептрон реализован в виде электронной машины «Марк-1», 1960 г. </a:t>
            </a:r>
          </a:p>
          <a:p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098" name="Picture 2" descr="Rosenbla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108" y="470740"/>
            <a:ext cx="2452516" cy="272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>
            <a:spLocks noGrp="1"/>
          </p:cNvSpPr>
          <p:nvPr>
            <p:ph sz="quarter" idx="13"/>
          </p:nvPr>
        </p:nvSpPr>
        <p:spPr>
          <a:xfrm>
            <a:off x="6432138" y="3461350"/>
            <a:ext cx="2501486" cy="1028462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i="1" dirty="0"/>
              <a:t>Frank Rosenblatt, </a:t>
            </a:r>
          </a:p>
          <a:p>
            <a:pPr algn="ctr">
              <a:spcBef>
                <a:spcPts val="0"/>
              </a:spcBef>
            </a:pPr>
            <a:r>
              <a:rPr lang="en-US" i="1" dirty="0"/>
              <a:t>1928 — 1971</a:t>
            </a:r>
          </a:p>
        </p:txBody>
      </p:sp>
    </p:spTree>
    <p:extLst>
      <p:ext uri="{BB962C8B-B14F-4D97-AF65-F5344CB8AC3E}">
        <p14:creationId xmlns:p14="http://schemas.microsoft.com/office/powerpoint/2010/main" val="23521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2" y="308848"/>
            <a:ext cx="8459787" cy="868680"/>
          </a:xfrm>
        </p:spPr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</a:t>
            </a:r>
            <a:r>
              <a:rPr lang="ru-RU" dirty="0"/>
              <a:t>Доклад </a:t>
            </a:r>
            <a:r>
              <a:rPr lang="en-US" b="1" dirty="0"/>
              <a:t>ALPAC (Automatic Language Processing Advisory Committee)</a:t>
            </a:r>
            <a:r>
              <a:rPr lang="ru-RU" b="1" dirty="0"/>
              <a:t>, 1966</a:t>
            </a:r>
            <a:br>
              <a:rPr lang="ru-RU" b="1" dirty="0"/>
            </a:br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309839" y="1177528"/>
            <a:ext cx="5666891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mbriaMath" charset="0"/>
              <a:buChar char="⎯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216832" y="1717675"/>
            <a:ext cx="8710336" cy="3425825"/>
          </a:xfrm>
        </p:spPr>
        <p:txBody>
          <a:bodyPr/>
          <a:lstStyle/>
          <a:p>
            <a:pPr algn="ctr"/>
            <a:r>
              <a:rPr lang="en-US" sz="2400" dirty="0"/>
              <a:t>“the spirit is willing but the flesh is weak.” </a:t>
            </a:r>
            <a:r>
              <a:rPr lang="en-US" sz="2400" dirty="0">
                <a:sym typeface="Wingdings" panose="05000000000000000000" pitchFamily="2" charset="2"/>
              </a:rPr>
              <a:t></a:t>
            </a:r>
          </a:p>
          <a:p>
            <a:pPr algn="ctr"/>
            <a:r>
              <a:rPr lang="en-US" sz="2400" dirty="0"/>
              <a:t>“the vodka is good but the meat is rotten.” </a:t>
            </a:r>
          </a:p>
          <a:p>
            <a:pPr algn="ctr"/>
            <a:r>
              <a:rPr lang="en-US" sz="2400" i="1" dirty="0"/>
              <a:t>//the spirit is ready, but the flesh is weak.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“out of sight, out of mind” </a:t>
            </a:r>
            <a:r>
              <a:rPr lang="en-US" sz="2400" dirty="0">
                <a:sym typeface="Wingdings" panose="05000000000000000000" pitchFamily="2" charset="2"/>
              </a:rPr>
              <a:t> </a:t>
            </a:r>
            <a:r>
              <a:rPr lang="en-US" sz="2400" dirty="0"/>
              <a:t>“blind idiot” </a:t>
            </a:r>
            <a:r>
              <a:rPr lang="en-US" sz="2400" i="1" dirty="0"/>
              <a:t>// out of sight, out of mind</a:t>
            </a:r>
          </a:p>
          <a:p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1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</a:t>
            </a:r>
            <a:r>
              <a:rPr lang="ru-RU" dirty="0"/>
              <a:t>Критика персептрона</a:t>
            </a:r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309839" y="1177528"/>
            <a:ext cx="5666891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mbriaMath" charset="0"/>
              <a:buChar char="⎯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309839" y="1203325"/>
            <a:ext cx="8710336" cy="3425825"/>
          </a:xfrm>
        </p:spPr>
        <p:txBody>
          <a:bodyPr/>
          <a:lstStyle/>
          <a:p>
            <a:r>
              <a:rPr lang="ru-RU" sz="2000" dirty="0"/>
              <a:t>Сеймур Пейперт и </a:t>
            </a:r>
            <a:r>
              <a:rPr lang="ru-RU" sz="2000" dirty="0" err="1"/>
              <a:t>Марвин</a:t>
            </a:r>
            <a:r>
              <a:rPr lang="ru-RU" sz="2000" dirty="0"/>
              <a:t> Минский опубликовали книгу «</a:t>
            </a:r>
            <a:r>
              <a:rPr lang="ru-RU" sz="2000" dirty="0" err="1"/>
              <a:t>Перспетроны</a:t>
            </a:r>
            <a:r>
              <a:rPr lang="ru-RU" sz="2000" dirty="0"/>
              <a:t>», 1969</a:t>
            </a:r>
          </a:p>
          <a:p>
            <a:pPr algn="r"/>
            <a:endParaRPr lang="ru-RU" sz="2800" i="1" dirty="0"/>
          </a:p>
          <a:p>
            <a:pPr algn="r"/>
            <a:r>
              <a:rPr lang="ru-RU" sz="2800" i="1" dirty="0"/>
              <a:t>«Наш математический анализ показал, почему увеличение размера персептрона не приводит к улучшению способности решения сложных задач.» </a:t>
            </a:r>
          </a:p>
          <a:p>
            <a:pPr algn="r"/>
            <a:r>
              <a:rPr lang="ru-RU" sz="2800" dirty="0" err="1"/>
              <a:t>Марвин</a:t>
            </a:r>
            <a:r>
              <a:rPr lang="ru-RU" sz="2800" dirty="0"/>
              <a:t> Минский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89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Stanford Cart, 1979</a:t>
            </a:r>
          </a:p>
        </p:txBody>
      </p:sp>
      <p:sp>
        <p:nvSpPr>
          <p:cNvPr id="4" name="Inhaltsplatzhalter 3"/>
          <p:cNvSpPr txBox="1">
            <a:spLocks/>
          </p:cNvSpPr>
          <p:nvPr/>
        </p:nvSpPr>
        <p:spPr>
          <a:xfrm>
            <a:off x="4273809" y="1071483"/>
            <a:ext cx="4870191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>
                <a:solidFill>
                  <a:schemeClr val="tx1"/>
                </a:solidFill>
              </a:rPr>
              <a:t>Ханс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Моравек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разработал тележку на дистанционном управлении с камерой, которая могла избегать препятствия в комнате </a:t>
            </a:r>
          </a:p>
          <a:p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Картинки по запросу Stanford Cart">
            <a:extLst>
              <a:ext uri="{FF2B5EF4-FFF2-40B4-BE49-F238E27FC236}">
                <a16:creationId xmlns:a16="http://schemas.microsoft.com/office/drawing/2014/main" id="{23E6B33C-33FA-4A95-8E8D-10783B92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0" y="1000844"/>
            <a:ext cx="3913874" cy="286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8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Deep Blue, 1997</a:t>
            </a:r>
          </a:p>
        </p:txBody>
      </p:sp>
      <p:sp>
        <p:nvSpPr>
          <p:cNvPr id="4" name="Inhaltsplatzhalter 3"/>
          <p:cNvSpPr txBox="1">
            <a:spLocks/>
          </p:cNvSpPr>
          <p:nvPr/>
        </p:nvSpPr>
        <p:spPr>
          <a:xfrm>
            <a:off x="810762" y="1000844"/>
            <a:ext cx="5371076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>
                <a:solidFill>
                  <a:schemeClr val="tx1"/>
                </a:solidFill>
              </a:rPr>
              <a:t>Deep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Blue</a:t>
            </a:r>
            <a:r>
              <a:rPr lang="ru-RU" sz="2800" dirty="0">
                <a:solidFill>
                  <a:schemeClr val="tx1"/>
                </a:solidFill>
              </a:rPr>
              <a:t> — шахматный суперкомпьютер, разработанный компанией IBM, который 11 мая 1997 года выиграл матч из 6 партий у чемпиона мира по шахматам Гарри Каспарова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upload.wikimedia.org/wikipedia/commons/thumb/b/be/Deep_Blue.jpg/220px-Deep_Blue.jpg">
            <a:extLst>
              <a:ext uri="{FF2B5EF4-FFF2-40B4-BE49-F238E27FC236}">
                <a16:creationId xmlns:a16="http://schemas.microsoft.com/office/drawing/2014/main" id="{DA687149-0FC3-4373-B105-B5DBE8CA2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87" y="849448"/>
            <a:ext cx="2503375" cy="37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AlphaGo, 2016</a:t>
            </a:r>
          </a:p>
        </p:txBody>
      </p:sp>
      <p:sp>
        <p:nvSpPr>
          <p:cNvPr id="4" name="Inhaltsplatzhalter 3"/>
          <p:cNvSpPr txBox="1">
            <a:spLocks/>
          </p:cNvSpPr>
          <p:nvPr/>
        </p:nvSpPr>
        <p:spPr>
          <a:xfrm>
            <a:off x="241300" y="2465626"/>
            <a:ext cx="8658225" cy="1817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— программа для игры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, разработанная компанией </a:t>
            </a:r>
            <a:r>
              <a:rPr lang="ru-RU" sz="2800" dirty="0" err="1">
                <a:solidFill>
                  <a:schemeClr val="tx1"/>
                </a:solidFill>
              </a:rPr>
              <a:t>Google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DeepMind</a:t>
            </a:r>
            <a:r>
              <a:rPr lang="ru-RU" sz="2800" dirty="0">
                <a:solidFill>
                  <a:schemeClr val="tx1"/>
                </a:solidFill>
              </a:rPr>
              <a:t> в 2015 году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upload.wikimedia.org/wikipedia/commons/thumb/0/0b/Alphago_logo_Reversed.svg/220px-Alphago_logo_Reversed.svg.png">
            <a:extLst>
              <a:ext uri="{FF2B5EF4-FFF2-40B4-BE49-F238E27FC236}">
                <a16:creationId xmlns:a16="http://schemas.microsoft.com/office/drawing/2014/main" id="{B353703A-66B4-4CAD-BB32-C2D0EC2E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98" y="1036320"/>
            <a:ext cx="2779230" cy="7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1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ru-RU" dirty="0"/>
              <a:t>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2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F5A7B5-47CB-4A21-9060-C2CDBAC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FCC2882-AFCB-4E7F-B4F1-C8F01D90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Данные, пассажиры Титаника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8B2724-BCC5-4F1B-9155-9C53415206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1313" y="1177528"/>
            <a:ext cx="8228012" cy="21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F5A7B5-47CB-4A21-9060-C2CDBAC3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FCC2882-AFCB-4E7F-B4F1-C8F01D90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7A07FC1-1A28-4DD4-9916-E80A5BC0EF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Survived (</a:t>
            </a:r>
            <a:r>
              <a:rPr lang="ru-RU" sz="2800" dirty="0">
                <a:solidFill>
                  <a:schemeClr val="tx1"/>
                </a:solidFill>
              </a:rPr>
              <a:t>выжил) – 0 или 1, бинарные данные</a:t>
            </a:r>
          </a:p>
          <a:p>
            <a:r>
              <a:rPr lang="en-US" sz="2800" dirty="0">
                <a:solidFill>
                  <a:schemeClr val="tx1"/>
                </a:solidFill>
              </a:rPr>
              <a:t>Name (</a:t>
            </a:r>
            <a:r>
              <a:rPr lang="ru-RU" sz="2800" dirty="0">
                <a:solidFill>
                  <a:schemeClr val="tx1"/>
                </a:solidFill>
              </a:rPr>
              <a:t>Имя) – текстовая строка</a:t>
            </a:r>
          </a:p>
          <a:p>
            <a:r>
              <a:rPr lang="en-US" sz="2800" dirty="0">
                <a:solidFill>
                  <a:schemeClr val="tx1"/>
                </a:solidFill>
              </a:rPr>
              <a:t>Age (</a:t>
            </a:r>
            <a:r>
              <a:rPr lang="ru-RU" sz="2800" dirty="0">
                <a:solidFill>
                  <a:schemeClr val="tx1"/>
                </a:solidFill>
              </a:rPr>
              <a:t>возраст) – целое число</a:t>
            </a:r>
          </a:p>
          <a:p>
            <a:r>
              <a:rPr lang="en-US" sz="2800" dirty="0">
                <a:solidFill>
                  <a:schemeClr val="tx1"/>
                </a:solidFill>
              </a:rPr>
              <a:t>Fare (</a:t>
            </a:r>
            <a:r>
              <a:rPr lang="ru-RU" sz="2800" dirty="0">
                <a:solidFill>
                  <a:schemeClr val="tx1"/>
                </a:solidFill>
              </a:rPr>
              <a:t>Цена билета)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ru-RU" sz="2800" dirty="0">
                <a:solidFill>
                  <a:schemeClr val="tx1"/>
                </a:solidFill>
              </a:rPr>
              <a:t>вещественное число</a:t>
            </a:r>
          </a:p>
          <a:p>
            <a:r>
              <a:rPr lang="en-US" sz="2800" dirty="0">
                <a:solidFill>
                  <a:schemeClr val="tx1"/>
                </a:solidFill>
              </a:rPr>
              <a:t>Sex </a:t>
            </a:r>
            <a:r>
              <a:rPr lang="ru-RU" sz="2800" dirty="0">
                <a:solidFill>
                  <a:schemeClr val="tx1"/>
                </a:solidFill>
              </a:rPr>
              <a:t>(пол) </a:t>
            </a:r>
            <a:r>
              <a:rPr lang="en-US" sz="2800" dirty="0">
                <a:solidFill>
                  <a:schemeClr val="tx1"/>
                </a:solidFill>
              </a:rPr>
              <a:t>- </a:t>
            </a:r>
            <a:r>
              <a:rPr lang="ru-RU" sz="2800" dirty="0">
                <a:solidFill>
                  <a:schemeClr val="tx1"/>
                </a:solidFill>
              </a:rPr>
              <a:t>категория</a:t>
            </a:r>
          </a:p>
        </p:txBody>
      </p:sp>
    </p:spTree>
    <p:extLst>
      <p:ext uri="{BB962C8B-B14F-4D97-AF65-F5344CB8AC3E}">
        <p14:creationId xmlns:p14="http://schemas.microsoft.com/office/powerpoint/2010/main" val="16915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375153" y="1063466"/>
            <a:ext cx="8768847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ru-RU" sz="2400" dirty="0">
                <a:solidFill>
                  <a:schemeClr val="tx1"/>
                </a:solidFill>
              </a:rPr>
              <a:t>Что такое машинное обучение (</a:t>
            </a:r>
            <a:r>
              <a:rPr lang="en-US" sz="2400" dirty="0">
                <a:solidFill>
                  <a:schemeClr val="tx1"/>
                </a:solidFill>
              </a:rPr>
              <a:t>Machine learning, ML)</a:t>
            </a:r>
            <a:r>
              <a:rPr lang="ru-RU" sz="2400" dirty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ru-RU" sz="2400" dirty="0">
                <a:solidFill>
                  <a:schemeClr val="tx1"/>
                </a:solidFill>
              </a:rPr>
              <a:t>История машинного обучения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ru-RU" sz="2400" dirty="0">
                <a:solidFill>
                  <a:schemeClr val="tx1"/>
                </a:solidFill>
              </a:rPr>
              <a:t>Данные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ru-RU" sz="2400" dirty="0">
                <a:solidFill>
                  <a:schemeClr val="tx1"/>
                </a:solidFill>
              </a:rPr>
              <a:t>Нейронные сети</a:t>
            </a: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en-US" sz="2400" dirty="0">
                <a:solidFill>
                  <a:schemeClr val="tx1"/>
                </a:solidFill>
              </a:rPr>
              <a:t>Deep Learning, CNN</a:t>
            </a: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en-US" sz="2400" dirty="0">
                <a:solidFill>
                  <a:schemeClr val="tx1"/>
                </a:solidFill>
              </a:rPr>
              <a:t>Deep Learning, LSTM</a:t>
            </a: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ru-RU" sz="2400" dirty="0">
                <a:solidFill>
                  <a:schemeClr val="tx1"/>
                </a:solidFill>
              </a:rPr>
              <a:t>С чего начать?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r>
              <a:rPr lang="en-US" sz="2400" dirty="0">
                <a:solidFill>
                  <a:schemeClr val="tx1"/>
                </a:solidFill>
              </a:rPr>
              <a:t>Intel Ambassadors</a:t>
            </a:r>
            <a:endParaRPr lang="ru-RU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endParaRPr lang="ru-RU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CambriaMath" charset="0"/>
              <a:buChar char="⎯"/>
            </a:pP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8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F8DB4F1-7E80-4EE6-918F-E53E8CCE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7736F8-2D69-409F-98EE-17764A59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Приведение данных в численный вид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B1764E-A7AB-4C08-8B68-36E0BB8EE6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sz="2800" dirty="0">
                <a:solidFill>
                  <a:schemeClr val="tx1"/>
                </a:solidFill>
              </a:rPr>
              <a:t>Бинарные и численные данные – хорошо</a:t>
            </a:r>
          </a:p>
          <a:p>
            <a:r>
              <a:rPr lang="ru-RU" sz="2800" dirty="0">
                <a:solidFill>
                  <a:schemeClr val="tx1"/>
                </a:solidFill>
              </a:rPr>
              <a:t>Случайны строки (например, имя) чаще всего не несут смысл.</a:t>
            </a:r>
          </a:p>
          <a:p>
            <a:r>
              <a:rPr lang="ru-RU" sz="2800" dirty="0">
                <a:solidFill>
                  <a:schemeClr val="tx1"/>
                </a:solidFill>
              </a:rPr>
              <a:t>Категориальные признаки – </a:t>
            </a:r>
            <a:r>
              <a:rPr lang="en-US" sz="2800" dirty="0">
                <a:solidFill>
                  <a:schemeClr val="tx1"/>
                </a:solidFill>
              </a:rPr>
              <a:t>one-hot-encoding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0687B2-D3C3-4DF1-BD21-B0F502DA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2EBB785-225F-4346-BBC5-F3A3FBA2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One-hot-encoding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F275DA-15FA-429D-8F7D-840E2D309D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Пол – два возможны варианта: мужской, женский</a:t>
            </a:r>
          </a:p>
          <a:p>
            <a:r>
              <a:rPr lang="ru-RU" dirty="0">
                <a:solidFill>
                  <a:schemeClr val="tx1"/>
                </a:solidFill>
              </a:rPr>
              <a:t>Каждый кодируется двумя битами, от есть мужской будет 0 1, женский 1 0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73E86C-BA91-4881-BD72-9176B0C34ACE}"/>
              </a:ext>
            </a:extLst>
          </p:cNvPr>
          <p:cNvSpPr/>
          <p:nvPr/>
        </p:nvSpPr>
        <p:spPr>
          <a:xfrm>
            <a:off x="2143125" y="207232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Male</a:t>
            </a:r>
          </a:p>
          <a:p>
            <a:r>
              <a:rPr lang="en-US" sz="2800" dirty="0"/>
              <a:t>Female</a:t>
            </a:r>
          </a:p>
          <a:p>
            <a:r>
              <a:rPr lang="en-US" sz="2800" dirty="0"/>
              <a:t>Male</a:t>
            </a:r>
          </a:p>
          <a:p>
            <a:r>
              <a:rPr lang="en-US" sz="2800" dirty="0"/>
              <a:t>Male</a:t>
            </a:r>
          </a:p>
          <a:p>
            <a:r>
              <a:rPr lang="en-US" sz="2800" dirty="0"/>
              <a:t>Female</a:t>
            </a:r>
            <a:endParaRPr lang="ru-RU" sz="2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4190F66-E0B4-4B24-A96F-712483179301}"/>
              </a:ext>
            </a:extLst>
          </p:cNvPr>
          <p:cNvSpPr/>
          <p:nvPr/>
        </p:nvSpPr>
        <p:spPr>
          <a:xfrm>
            <a:off x="5330825" y="207232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0 1</a:t>
            </a:r>
          </a:p>
          <a:p>
            <a:r>
              <a:rPr lang="en-US" sz="2800" dirty="0"/>
              <a:t>1 0</a:t>
            </a:r>
          </a:p>
          <a:p>
            <a:r>
              <a:rPr lang="en-US" sz="2800" dirty="0"/>
              <a:t>0 1</a:t>
            </a:r>
          </a:p>
          <a:p>
            <a:r>
              <a:rPr lang="en-US" sz="2800" dirty="0"/>
              <a:t>0 1</a:t>
            </a:r>
          </a:p>
          <a:p>
            <a:r>
              <a:rPr lang="en-US" sz="2800" dirty="0"/>
              <a:t>1 0</a:t>
            </a:r>
            <a:endParaRPr lang="ru-RU" sz="2800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6DBB63CE-BBD8-47E7-B2CC-FEC83ED6554B}"/>
              </a:ext>
            </a:extLst>
          </p:cNvPr>
          <p:cNvSpPr/>
          <p:nvPr/>
        </p:nvSpPr>
        <p:spPr>
          <a:xfrm>
            <a:off x="3813176" y="2753254"/>
            <a:ext cx="885825" cy="609600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21806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7556189-A452-448C-8C64-DF07AA80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82B2585-EE3A-41AC-A04C-95F6AE6D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Предварительный анализ данных</a:t>
            </a:r>
          </a:p>
        </p:txBody>
      </p:sp>
      <p:pic>
        <p:nvPicPr>
          <p:cNvPr id="8194" name="Picture 2" descr="Похожее изображение">
            <a:extLst>
              <a:ext uri="{FF2B5EF4-FFF2-40B4-BE49-F238E27FC236}">
                <a16:creationId xmlns:a16="http://schemas.microsoft.com/office/drawing/2014/main" id="{476F6438-DC6F-4EEF-A019-4F53F5E0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315200" cy="33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494008-284D-423B-BA95-3D6FBBA2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3C3DC42-6072-4B46-883A-5A8D28B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 машинного обучения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2515CB-8300-4ACB-819C-D448820416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1203325"/>
            <a:ext cx="8550338" cy="3425825"/>
          </a:xfrm>
        </p:spPr>
        <p:txBody>
          <a:bodyPr/>
          <a:lstStyle/>
          <a:p>
            <a:r>
              <a:rPr lang="ru-RU" sz="2400" dirty="0">
                <a:solidFill>
                  <a:schemeClr val="tx1"/>
                </a:solidFill>
              </a:rPr>
              <a:t>Обычно: все свойства известны, кроме одного – его и необходимо предсказывать.</a:t>
            </a:r>
          </a:p>
          <a:p>
            <a:r>
              <a:rPr lang="ru-RU" sz="2000" dirty="0">
                <a:solidFill>
                  <a:schemeClr val="tx1"/>
                </a:solidFill>
              </a:rPr>
              <a:t>Пример: выживет или нет человек на Титанике? То есть о нем известно все, кроме выжил/не выжил</a:t>
            </a:r>
          </a:p>
          <a:p>
            <a:r>
              <a:rPr lang="ru-RU" sz="2000" dirty="0">
                <a:solidFill>
                  <a:schemeClr val="tx1"/>
                </a:solidFill>
              </a:rPr>
              <a:t>Пример: в каком классе был пассажир на Титанике? То есть о нем известно все (включая выжил ли он) и нужно угадать его класс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400" dirty="0">
                <a:solidFill>
                  <a:schemeClr val="tx1"/>
                </a:solidFill>
              </a:rPr>
              <a:t>Известные свойства – </a:t>
            </a:r>
            <a:r>
              <a:rPr lang="ru-RU" sz="2400" b="1" dirty="0">
                <a:solidFill>
                  <a:schemeClr val="tx1"/>
                </a:solidFill>
              </a:rPr>
              <a:t>входные данные</a:t>
            </a:r>
            <a:r>
              <a:rPr lang="ru-RU" sz="2400" dirty="0">
                <a:solidFill>
                  <a:schemeClr val="tx1"/>
                </a:solidFill>
              </a:rPr>
              <a:t>, неизвестное - </a:t>
            </a:r>
            <a:r>
              <a:rPr lang="ru-RU" sz="2400" b="1" dirty="0">
                <a:solidFill>
                  <a:schemeClr val="tx1"/>
                </a:solidFill>
              </a:rPr>
              <a:t>выходные</a:t>
            </a:r>
          </a:p>
        </p:txBody>
      </p:sp>
    </p:spTree>
    <p:extLst>
      <p:ext uri="{BB962C8B-B14F-4D97-AF65-F5344CB8AC3E}">
        <p14:creationId xmlns:p14="http://schemas.microsoft.com/office/powerpoint/2010/main" val="281546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ru-RU" dirty="0"/>
              <a:t>Нейронные сети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6413" y="226539"/>
            <a:ext cx="8229600" cy="868680"/>
          </a:xfrm>
        </p:spPr>
        <p:txBody>
          <a:bodyPr/>
          <a:lstStyle/>
          <a:p>
            <a:r>
              <a:rPr lang="ru-RU" dirty="0"/>
              <a:t>Виды машинного обучения</a:t>
            </a:r>
            <a:endParaRPr lang="en-US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9DB147F-2418-4612-9C21-6965CC5F59D2}"/>
              </a:ext>
            </a:extLst>
          </p:cNvPr>
          <p:cNvSpPr/>
          <p:nvPr/>
        </p:nvSpPr>
        <p:spPr>
          <a:xfrm>
            <a:off x="152400" y="1788968"/>
            <a:ext cx="2521527" cy="156556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Машинное обучение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700EAC9-DC7E-48AA-BFB1-27D9797BF25C}"/>
              </a:ext>
            </a:extLst>
          </p:cNvPr>
          <p:cNvSpPr/>
          <p:nvPr/>
        </p:nvSpPr>
        <p:spPr>
          <a:xfrm>
            <a:off x="3309649" y="852055"/>
            <a:ext cx="2521527" cy="156556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Обучение с учителем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3B1BCF3-6E7D-4423-840F-B364DD779CB4}"/>
              </a:ext>
            </a:extLst>
          </p:cNvPr>
          <p:cNvSpPr/>
          <p:nvPr/>
        </p:nvSpPr>
        <p:spPr>
          <a:xfrm>
            <a:off x="3309649" y="2847109"/>
            <a:ext cx="2521527" cy="156556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Обучение без учителя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FC0AC711-868E-4654-882B-F8EC3F7F2ADF}"/>
              </a:ext>
            </a:extLst>
          </p:cNvPr>
          <p:cNvSpPr/>
          <p:nvPr/>
        </p:nvSpPr>
        <p:spPr>
          <a:xfrm>
            <a:off x="2757053" y="1788968"/>
            <a:ext cx="511031" cy="27535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9218707-75B8-4F00-9738-B57FEB93F095}"/>
              </a:ext>
            </a:extLst>
          </p:cNvPr>
          <p:cNvSpPr/>
          <p:nvPr/>
        </p:nvSpPr>
        <p:spPr>
          <a:xfrm>
            <a:off x="2757053" y="3051463"/>
            <a:ext cx="511031" cy="27535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0512E72B-CC71-46D2-924A-61D760F0F126}"/>
              </a:ext>
            </a:extLst>
          </p:cNvPr>
          <p:cNvSpPr/>
          <p:nvPr/>
        </p:nvSpPr>
        <p:spPr>
          <a:xfrm>
            <a:off x="6023551" y="969710"/>
            <a:ext cx="511031" cy="27535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D2894374-8461-4F30-B103-72BA69C0AA53}"/>
              </a:ext>
            </a:extLst>
          </p:cNvPr>
          <p:cNvSpPr/>
          <p:nvPr/>
        </p:nvSpPr>
        <p:spPr>
          <a:xfrm>
            <a:off x="6023551" y="1976069"/>
            <a:ext cx="511031" cy="27535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5DAE5719-7875-47B4-B43B-45B38CB1D5CC}"/>
              </a:ext>
            </a:extLst>
          </p:cNvPr>
          <p:cNvSpPr/>
          <p:nvPr/>
        </p:nvSpPr>
        <p:spPr>
          <a:xfrm>
            <a:off x="6023551" y="3464500"/>
            <a:ext cx="511031" cy="27535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725D6-FF50-4E54-9300-84E51672C937}"/>
              </a:ext>
            </a:extLst>
          </p:cNvPr>
          <p:cNvSpPr txBox="1"/>
          <p:nvPr/>
        </p:nvSpPr>
        <p:spPr>
          <a:xfrm>
            <a:off x="6730132" y="875624"/>
            <a:ext cx="2147455" cy="574152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Классификация</a:t>
            </a:r>
            <a:endParaRPr lang="ru-RU" sz="28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3FF30-CC85-4F5F-976B-4C28920B3803}"/>
              </a:ext>
            </a:extLst>
          </p:cNvPr>
          <p:cNvSpPr txBox="1"/>
          <p:nvPr/>
        </p:nvSpPr>
        <p:spPr>
          <a:xfrm>
            <a:off x="6726957" y="1893688"/>
            <a:ext cx="2147455" cy="574152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Регрессия</a:t>
            </a:r>
            <a:endParaRPr lang="ru-RU" sz="280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756F0-19B7-4951-AEF2-2DD49E2EB8FC}"/>
              </a:ext>
            </a:extLst>
          </p:cNvPr>
          <p:cNvSpPr txBox="1"/>
          <p:nvPr/>
        </p:nvSpPr>
        <p:spPr>
          <a:xfrm>
            <a:off x="6665186" y="3342814"/>
            <a:ext cx="2147455" cy="574152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Кластеризация</a:t>
            </a:r>
            <a:endParaRPr lang="ru-RU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725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лайм">
            <a:extLst>
              <a:ext uri="{FF2B5EF4-FFF2-40B4-BE49-F238E27FC236}">
                <a16:creationId xmlns:a16="http://schemas.microsoft.com/office/drawing/2014/main" id="{F3C404FC-8203-4F42-B715-89D8F3E4E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3" y="1374632"/>
            <a:ext cx="2653145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гамбургер">
            <a:extLst>
              <a:ext uri="{FF2B5EF4-FFF2-40B4-BE49-F238E27FC236}">
                <a16:creationId xmlns:a16="http://schemas.microsoft.com/office/drawing/2014/main" id="{7AAB71F6-4F54-482A-A725-C76723E9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51" y="1575678"/>
            <a:ext cx="3074844" cy="19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лимон">
            <a:extLst>
              <a:ext uri="{FF2B5EF4-FFF2-40B4-BE49-F238E27FC236}">
                <a16:creationId xmlns:a16="http://schemas.microsoft.com/office/drawing/2014/main" id="{15BD7261-DBEE-41FC-B174-9E7DA958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95" y="1475155"/>
            <a:ext cx="3039378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Заголовок 2">
            <a:extLst>
              <a:ext uri="{FF2B5EF4-FFF2-40B4-BE49-F238E27FC236}">
                <a16:creationId xmlns:a16="http://schemas.microsoft.com/office/drawing/2014/main" id="{B39A9618-23CC-44CC-B101-118025B0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1853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987E53D-7D99-4FB8-82D8-13B3412F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65B6A310-7DF4-49FA-89BC-AD84DF351637}"/>
              </a:ext>
            </a:extLst>
          </p:cNvPr>
          <p:cNvCxnSpPr/>
          <p:nvPr/>
        </p:nvCxnSpPr>
        <p:spPr>
          <a:xfrm>
            <a:off x="455613" y="4629150"/>
            <a:ext cx="822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6E8E33F-D0B3-40CC-9354-1C5DE5359198}"/>
              </a:ext>
            </a:extLst>
          </p:cNvPr>
          <p:cNvCxnSpPr/>
          <p:nvPr/>
        </p:nvCxnSpPr>
        <p:spPr>
          <a:xfrm flipV="1">
            <a:off x="455613" y="1052945"/>
            <a:ext cx="0" cy="357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9D8C7C9F-3315-47B6-8742-1EB57AC65CC7}"/>
              </a:ext>
            </a:extLst>
          </p:cNvPr>
          <p:cNvSpPr/>
          <p:nvPr/>
        </p:nvSpPr>
        <p:spPr>
          <a:xfrm>
            <a:off x="3419260" y="915725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41CF5A40-9290-46A4-BA43-ED19ABD2E49D}"/>
              </a:ext>
            </a:extLst>
          </p:cNvPr>
          <p:cNvSpPr/>
          <p:nvPr/>
        </p:nvSpPr>
        <p:spPr>
          <a:xfrm>
            <a:off x="3821659" y="1276744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181CD143-1620-4699-9ABC-7F4A9A934CEF}"/>
              </a:ext>
            </a:extLst>
          </p:cNvPr>
          <p:cNvSpPr/>
          <p:nvPr/>
        </p:nvSpPr>
        <p:spPr>
          <a:xfrm>
            <a:off x="3769480" y="1927835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45DC7765-1406-486A-A337-0DF4EDED02F3}"/>
              </a:ext>
            </a:extLst>
          </p:cNvPr>
          <p:cNvSpPr/>
          <p:nvPr/>
        </p:nvSpPr>
        <p:spPr>
          <a:xfrm>
            <a:off x="4420644" y="166519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2D54E282-9D9C-4C7D-BEE9-46EC5DA1654C}"/>
              </a:ext>
            </a:extLst>
          </p:cNvPr>
          <p:cNvSpPr/>
          <p:nvPr/>
        </p:nvSpPr>
        <p:spPr>
          <a:xfrm>
            <a:off x="4270587" y="97538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652D5FF4-51D9-42A8-A080-A3582B19B2E7}"/>
              </a:ext>
            </a:extLst>
          </p:cNvPr>
          <p:cNvSpPr/>
          <p:nvPr/>
        </p:nvSpPr>
        <p:spPr>
          <a:xfrm>
            <a:off x="3238645" y="1470684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1FDCC51E-025B-4D5D-B75F-885986E9270F}"/>
              </a:ext>
            </a:extLst>
          </p:cNvPr>
          <p:cNvSpPr/>
          <p:nvPr/>
        </p:nvSpPr>
        <p:spPr>
          <a:xfrm>
            <a:off x="3167448" y="210969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омб 15">
            <a:extLst>
              <a:ext uri="{FF2B5EF4-FFF2-40B4-BE49-F238E27FC236}">
                <a16:creationId xmlns:a16="http://schemas.microsoft.com/office/drawing/2014/main" id="{7225B9BF-A56A-49A1-AE30-BEA61BA2FCFB}"/>
              </a:ext>
            </a:extLst>
          </p:cNvPr>
          <p:cNvSpPr/>
          <p:nvPr/>
        </p:nvSpPr>
        <p:spPr>
          <a:xfrm>
            <a:off x="1163782" y="3034145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омб 16">
            <a:extLst>
              <a:ext uri="{FF2B5EF4-FFF2-40B4-BE49-F238E27FC236}">
                <a16:creationId xmlns:a16="http://schemas.microsoft.com/office/drawing/2014/main" id="{6EB521C6-4A07-4477-8082-DE1921FD7DAE}"/>
              </a:ext>
            </a:extLst>
          </p:cNvPr>
          <p:cNvSpPr/>
          <p:nvPr/>
        </p:nvSpPr>
        <p:spPr>
          <a:xfrm>
            <a:off x="1519161" y="2826743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>
            <a:extLst>
              <a:ext uri="{FF2B5EF4-FFF2-40B4-BE49-F238E27FC236}">
                <a16:creationId xmlns:a16="http://schemas.microsoft.com/office/drawing/2014/main" id="{FC0C3CB9-B7E9-4BCA-B29E-B9CDBD63B284}"/>
              </a:ext>
            </a:extLst>
          </p:cNvPr>
          <p:cNvSpPr/>
          <p:nvPr/>
        </p:nvSpPr>
        <p:spPr>
          <a:xfrm>
            <a:off x="1401399" y="3402819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омб 18">
            <a:extLst>
              <a:ext uri="{FF2B5EF4-FFF2-40B4-BE49-F238E27FC236}">
                <a16:creationId xmlns:a16="http://schemas.microsoft.com/office/drawing/2014/main" id="{7EAB364A-4ACD-4878-A939-E692D35B782E}"/>
              </a:ext>
            </a:extLst>
          </p:cNvPr>
          <p:cNvSpPr/>
          <p:nvPr/>
        </p:nvSpPr>
        <p:spPr>
          <a:xfrm>
            <a:off x="1805261" y="3194844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омб 19">
            <a:extLst>
              <a:ext uri="{FF2B5EF4-FFF2-40B4-BE49-F238E27FC236}">
                <a16:creationId xmlns:a16="http://schemas.microsoft.com/office/drawing/2014/main" id="{9AD5F8E0-EECE-494D-A831-AD6E3782ACF5}"/>
              </a:ext>
            </a:extLst>
          </p:cNvPr>
          <p:cNvSpPr/>
          <p:nvPr/>
        </p:nvSpPr>
        <p:spPr>
          <a:xfrm>
            <a:off x="1754685" y="3728385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омб 20">
            <a:extLst>
              <a:ext uri="{FF2B5EF4-FFF2-40B4-BE49-F238E27FC236}">
                <a16:creationId xmlns:a16="http://schemas.microsoft.com/office/drawing/2014/main" id="{4CE19E0A-DA51-4CEF-817B-B96D5A722F26}"/>
              </a:ext>
            </a:extLst>
          </p:cNvPr>
          <p:cNvSpPr/>
          <p:nvPr/>
        </p:nvSpPr>
        <p:spPr>
          <a:xfrm>
            <a:off x="2182921" y="3513533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омб 21">
            <a:extLst>
              <a:ext uri="{FF2B5EF4-FFF2-40B4-BE49-F238E27FC236}">
                <a16:creationId xmlns:a16="http://schemas.microsoft.com/office/drawing/2014/main" id="{942EE253-E5CB-4CE0-9950-7BA0A0AF3F1C}"/>
              </a:ext>
            </a:extLst>
          </p:cNvPr>
          <p:cNvSpPr/>
          <p:nvPr/>
        </p:nvSpPr>
        <p:spPr>
          <a:xfrm>
            <a:off x="2147604" y="2838403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омб 22">
            <a:extLst>
              <a:ext uri="{FF2B5EF4-FFF2-40B4-BE49-F238E27FC236}">
                <a16:creationId xmlns:a16="http://schemas.microsoft.com/office/drawing/2014/main" id="{991A7358-86B8-4FEF-987C-49FD11E82AF7}"/>
              </a:ext>
            </a:extLst>
          </p:cNvPr>
          <p:cNvSpPr/>
          <p:nvPr/>
        </p:nvSpPr>
        <p:spPr>
          <a:xfrm>
            <a:off x="2493395" y="3167553"/>
            <a:ext cx="235524" cy="428828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9E71A46-FEAC-40EA-A22A-056070B25934}"/>
              </a:ext>
            </a:extLst>
          </p:cNvPr>
          <p:cNvSpPr/>
          <p:nvPr/>
        </p:nvSpPr>
        <p:spPr>
          <a:xfrm>
            <a:off x="4980261" y="3167553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03541AD-4590-4243-87DB-688F736430A1}"/>
              </a:ext>
            </a:extLst>
          </p:cNvPr>
          <p:cNvSpPr/>
          <p:nvPr/>
        </p:nvSpPr>
        <p:spPr>
          <a:xfrm>
            <a:off x="5377488" y="3013869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A459A23-2765-4864-BCB0-13CB25FEA17E}"/>
              </a:ext>
            </a:extLst>
          </p:cNvPr>
          <p:cNvSpPr/>
          <p:nvPr/>
        </p:nvSpPr>
        <p:spPr>
          <a:xfrm>
            <a:off x="5377488" y="3457533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00C6BBA-224B-4C45-B68C-2686ED5EAAD7}"/>
              </a:ext>
            </a:extLst>
          </p:cNvPr>
          <p:cNvSpPr/>
          <p:nvPr/>
        </p:nvSpPr>
        <p:spPr>
          <a:xfrm>
            <a:off x="5834688" y="3248559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D84BE82-ED7A-486E-B1EB-864B76CEE8A6}"/>
              </a:ext>
            </a:extLst>
          </p:cNvPr>
          <p:cNvSpPr/>
          <p:nvPr/>
        </p:nvSpPr>
        <p:spPr>
          <a:xfrm>
            <a:off x="4949252" y="3596381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C0C3754-3F4E-455A-82E3-02F9BD53EF05}"/>
              </a:ext>
            </a:extLst>
          </p:cNvPr>
          <p:cNvSpPr/>
          <p:nvPr/>
        </p:nvSpPr>
        <p:spPr>
          <a:xfrm>
            <a:off x="5805724" y="3697152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3005EF2-28F0-4BDB-BB7C-2AF5FA668A6F}"/>
              </a:ext>
            </a:extLst>
          </p:cNvPr>
          <p:cNvSpPr/>
          <p:nvPr/>
        </p:nvSpPr>
        <p:spPr>
          <a:xfrm>
            <a:off x="6233960" y="3551043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17FC981-3EC3-43CD-9F66-7664496121E7}"/>
              </a:ext>
            </a:extLst>
          </p:cNvPr>
          <p:cNvSpPr/>
          <p:nvPr/>
        </p:nvSpPr>
        <p:spPr>
          <a:xfrm>
            <a:off x="6291888" y="3110389"/>
            <a:ext cx="241702" cy="24170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1D0CD-33B5-46CC-9CFD-04DE2E35F216}"/>
              </a:ext>
            </a:extLst>
          </p:cNvPr>
          <p:cNvSpPr txBox="1"/>
          <p:nvPr/>
        </p:nvSpPr>
        <p:spPr>
          <a:xfrm>
            <a:off x="5306363" y="1131050"/>
            <a:ext cx="2430301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effectLst/>
              </a:rPr>
              <a:t>Гамбургеры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23376BF-29A9-478F-B9A9-C75146368E55}"/>
              </a:ext>
            </a:extLst>
          </p:cNvPr>
          <p:cNvSpPr/>
          <p:nvPr/>
        </p:nvSpPr>
        <p:spPr>
          <a:xfrm>
            <a:off x="714400" y="2000121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Лаймы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A5825DA-C82B-4426-8CFB-91AC2C0F0CC3}"/>
              </a:ext>
            </a:extLst>
          </p:cNvPr>
          <p:cNvSpPr/>
          <p:nvPr/>
        </p:nvSpPr>
        <p:spPr>
          <a:xfrm>
            <a:off x="6996396" y="2539447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Лимоны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319BEE6-B2E5-4F6E-972B-D7CE4180CDF0}"/>
              </a:ext>
            </a:extLst>
          </p:cNvPr>
          <p:cNvSpPr/>
          <p:nvPr/>
        </p:nvSpPr>
        <p:spPr>
          <a:xfrm>
            <a:off x="1013184" y="2469686"/>
            <a:ext cx="1819678" cy="192349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9E290B6-E474-455C-9BB8-41FFC5145EF3}"/>
              </a:ext>
            </a:extLst>
          </p:cNvPr>
          <p:cNvSpPr/>
          <p:nvPr/>
        </p:nvSpPr>
        <p:spPr>
          <a:xfrm>
            <a:off x="2865047" y="802255"/>
            <a:ext cx="2304713" cy="21437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4B6A40CE-958C-41A2-ACBC-2D8E48E110D2}"/>
              </a:ext>
            </a:extLst>
          </p:cNvPr>
          <p:cNvSpPr/>
          <p:nvPr/>
        </p:nvSpPr>
        <p:spPr>
          <a:xfrm>
            <a:off x="4689503" y="2746081"/>
            <a:ext cx="2099224" cy="15688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3249D2-DE5B-4893-B35D-5AD577C9D1FD}"/>
              </a:ext>
            </a:extLst>
          </p:cNvPr>
          <p:cNvSpPr txBox="1"/>
          <p:nvPr/>
        </p:nvSpPr>
        <p:spPr>
          <a:xfrm>
            <a:off x="7102444" y="4193005"/>
            <a:ext cx="1643389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Желтизна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465C4B-47B1-42D9-9E2F-4A6BA5575E97}"/>
              </a:ext>
            </a:extLst>
          </p:cNvPr>
          <p:cNvSpPr txBox="1"/>
          <p:nvPr/>
        </p:nvSpPr>
        <p:spPr>
          <a:xfrm rot="16200000">
            <a:off x="-1089410" y="2216755"/>
            <a:ext cx="2660202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Многоцветность</a:t>
            </a:r>
          </a:p>
        </p:txBody>
      </p:sp>
      <p:sp>
        <p:nvSpPr>
          <p:cNvPr id="41" name="Заголовок 2">
            <a:extLst>
              <a:ext uri="{FF2B5EF4-FFF2-40B4-BE49-F238E27FC236}">
                <a16:creationId xmlns:a16="http://schemas.microsoft.com/office/drawing/2014/main" id="{E2F0585B-06C5-43BA-883C-FAB4E416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4053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178">
            <a:extLst>
              <a:ext uri="{FF2B5EF4-FFF2-40B4-BE49-F238E27FC236}">
                <a16:creationId xmlns:a16="http://schemas.microsoft.com/office/drawing/2014/main" id="{E8E46A5A-BA0A-4139-8C28-965F6B41AA55}"/>
              </a:ext>
            </a:extLst>
          </p:cNvPr>
          <p:cNvSpPr/>
          <p:nvPr/>
        </p:nvSpPr>
        <p:spPr>
          <a:xfrm flipV="1">
            <a:off x="775769" y="1476246"/>
            <a:ext cx="1" cy="2540002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42" name="Shape 179">
            <a:extLst>
              <a:ext uri="{FF2B5EF4-FFF2-40B4-BE49-F238E27FC236}">
                <a16:creationId xmlns:a16="http://schemas.microsoft.com/office/drawing/2014/main" id="{61CD7B7F-1022-444D-9D32-8C5919B1686A}"/>
              </a:ext>
            </a:extLst>
          </p:cNvPr>
          <p:cNvSpPr/>
          <p:nvPr/>
        </p:nvSpPr>
        <p:spPr>
          <a:xfrm>
            <a:off x="763068" y="4009165"/>
            <a:ext cx="2540000" cy="1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pic>
        <p:nvPicPr>
          <p:cNvPr id="44" name="Picture 13">
            <a:extLst>
              <a:ext uri="{FF2B5EF4-FFF2-40B4-BE49-F238E27FC236}">
                <a16:creationId xmlns:a16="http://schemas.microsoft.com/office/drawing/2014/main" id="{65CFAA66-ACA9-4282-86C2-C3D86E33AD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3830" y="1821865"/>
            <a:ext cx="233198" cy="233198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404BA970-B028-416F-B73B-666C12EBF4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79577" y="1400593"/>
            <a:ext cx="233198" cy="233198"/>
          </a:xfrm>
          <a:prstGeom prst="rect">
            <a:avLst/>
          </a:prstGeom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32D5B55C-A52B-40A1-8D66-A0E922B5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53422" y="2631913"/>
            <a:ext cx="233198" cy="233198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A26F980F-4EF1-4AC2-9F0C-FFD4A176DE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8469" y="2858225"/>
            <a:ext cx="233198" cy="233198"/>
          </a:xfrm>
          <a:prstGeom prst="rect">
            <a:avLst/>
          </a:prstGeom>
        </p:spPr>
      </p:pic>
      <p:pic>
        <p:nvPicPr>
          <p:cNvPr id="48" name="Picture 17">
            <a:extLst>
              <a:ext uri="{FF2B5EF4-FFF2-40B4-BE49-F238E27FC236}">
                <a16:creationId xmlns:a16="http://schemas.microsoft.com/office/drawing/2014/main" id="{88164850-9EDA-481E-9171-6A3A846D8C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987" y="2469648"/>
            <a:ext cx="233198" cy="233198"/>
          </a:xfrm>
          <a:prstGeom prst="rect">
            <a:avLst/>
          </a:prstGeom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A36F2870-9B52-46FD-A553-CDE1EF0F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5238" y="2476023"/>
            <a:ext cx="233198" cy="233198"/>
          </a:xfrm>
          <a:prstGeom prst="rect">
            <a:avLst/>
          </a:prstGeom>
        </p:spPr>
      </p:pic>
      <p:pic>
        <p:nvPicPr>
          <p:cNvPr id="50" name="Picture 19">
            <a:extLst>
              <a:ext uri="{FF2B5EF4-FFF2-40B4-BE49-F238E27FC236}">
                <a16:creationId xmlns:a16="http://schemas.microsoft.com/office/drawing/2014/main" id="{716F366F-8F24-4FCF-92DB-D7D718F7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4577" y="2693162"/>
            <a:ext cx="233198" cy="233198"/>
          </a:xfrm>
          <a:prstGeom prst="rect">
            <a:avLst/>
          </a:prstGeom>
        </p:spPr>
      </p:pic>
      <p:pic>
        <p:nvPicPr>
          <p:cNvPr id="51" name="Picture 20">
            <a:extLst>
              <a:ext uri="{FF2B5EF4-FFF2-40B4-BE49-F238E27FC236}">
                <a16:creationId xmlns:a16="http://schemas.microsoft.com/office/drawing/2014/main" id="{6EFDFC8A-39A7-4E3F-A793-18DDBD0D9E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6810" y="1820053"/>
            <a:ext cx="233198" cy="233198"/>
          </a:xfrm>
          <a:prstGeom prst="rect">
            <a:avLst/>
          </a:prstGeom>
        </p:spPr>
      </p:pic>
      <p:pic>
        <p:nvPicPr>
          <p:cNvPr id="52" name="Picture 21">
            <a:extLst>
              <a:ext uri="{FF2B5EF4-FFF2-40B4-BE49-F238E27FC236}">
                <a16:creationId xmlns:a16="http://schemas.microsoft.com/office/drawing/2014/main" id="{9813E7B3-46E3-4F25-A185-B2D51D29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342" y="2395677"/>
            <a:ext cx="233198" cy="233198"/>
          </a:xfrm>
          <a:prstGeom prst="rect">
            <a:avLst/>
          </a:prstGeom>
        </p:spPr>
      </p:pic>
      <p:pic>
        <p:nvPicPr>
          <p:cNvPr id="53" name="Picture 22">
            <a:extLst>
              <a:ext uri="{FF2B5EF4-FFF2-40B4-BE49-F238E27FC236}">
                <a16:creationId xmlns:a16="http://schemas.microsoft.com/office/drawing/2014/main" id="{58305FA3-27E4-4501-88CA-980B7322F3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2264" y="2353049"/>
            <a:ext cx="233198" cy="233198"/>
          </a:xfrm>
          <a:prstGeom prst="rect">
            <a:avLst/>
          </a:prstGeom>
        </p:spPr>
      </p:pic>
      <p:pic>
        <p:nvPicPr>
          <p:cNvPr id="54" name="Picture 23">
            <a:extLst>
              <a:ext uri="{FF2B5EF4-FFF2-40B4-BE49-F238E27FC236}">
                <a16:creationId xmlns:a16="http://schemas.microsoft.com/office/drawing/2014/main" id="{B1EB54ED-6407-48B5-BF9C-5FAE23A333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0429" y="2125654"/>
            <a:ext cx="233198" cy="233198"/>
          </a:xfrm>
          <a:prstGeom prst="rect">
            <a:avLst/>
          </a:prstGeom>
        </p:spPr>
      </p:pic>
      <p:pic>
        <p:nvPicPr>
          <p:cNvPr id="55" name="Picture 24">
            <a:extLst>
              <a:ext uri="{FF2B5EF4-FFF2-40B4-BE49-F238E27FC236}">
                <a16:creationId xmlns:a16="http://schemas.microsoft.com/office/drawing/2014/main" id="{2686964C-4321-4FD1-95BE-2D64263D2F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8045" y="2134760"/>
            <a:ext cx="233198" cy="233198"/>
          </a:xfrm>
          <a:prstGeom prst="rect">
            <a:avLst/>
          </a:prstGeom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6E97935F-8029-4729-924C-9537799230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9283" y="1841257"/>
            <a:ext cx="233198" cy="233198"/>
          </a:xfrm>
          <a:prstGeom prst="rect">
            <a:avLst/>
          </a:prstGeom>
        </p:spPr>
      </p:pic>
      <p:pic>
        <p:nvPicPr>
          <p:cNvPr id="57" name="Picture 26">
            <a:extLst>
              <a:ext uri="{FF2B5EF4-FFF2-40B4-BE49-F238E27FC236}">
                <a16:creationId xmlns:a16="http://schemas.microsoft.com/office/drawing/2014/main" id="{AB06DBE0-4A4E-4441-9A34-106BF4CE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28197" y="2053468"/>
            <a:ext cx="233198" cy="233198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35BD0B12-A9FE-4B0B-9D3C-4B6A299B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2367" y="1765188"/>
            <a:ext cx="233198" cy="233198"/>
          </a:xfrm>
          <a:prstGeom prst="rect">
            <a:avLst/>
          </a:prstGeom>
        </p:spPr>
      </p:pic>
      <p:pic>
        <p:nvPicPr>
          <p:cNvPr id="59" name="Picture 28">
            <a:extLst>
              <a:ext uri="{FF2B5EF4-FFF2-40B4-BE49-F238E27FC236}">
                <a16:creationId xmlns:a16="http://schemas.microsoft.com/office/drawing/2014/main" id="{6EF28C7A-A513-4152-94F6-3718448C5A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2088" y="1752745"/>
            <a:ext cx="233198" cy="233198"/>
          </a:xfrm>
          <a:prstGeom prst="rect">
            <a:avLst/>
          </a:prstGeom>
        </p:spPr>
      </p:pic>
      <p:pic>
        <p:nvPicPr>
          <p:cNvPr id="60" name="Picture 29">
            <a:extLst>
              <a:ext uri="{FF2B5EF4-FFF2-40B4-BE49-F238E27FC236}">
                <a16:creationId xmlns:a16="http://schemas.microsoft.com/office/drawing/2014/main" id="{F90C02A0-5FE1-4B0F-90CF-9E5AB01718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243" y="1529444"/>
            <a:ext cx="233198" cy="233198"/>
          </a:xfrm>
          <a:prstGeom prst="rect">
            <a:avLst/>
          </a:prstGeom>
        </p:spPr>
      </p:pic>
      <p:pic>
        <p:nvPicPr>
          <p:cNvPr id="61" name="Picture 30">
            <a:extLst>
              <a:ext uri="{FF2B5EF4-FFF2-40B4-BE49-F238E27FC236}">
                <a16:creationId xmlns:a16="http://schemas.microsoft.com/office/drawing/2014/main" id="{D1A2E757-7374-4B6D-BD1B-9FA946E8E7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6081" y="1635680"/>
            <a:ext cx="233198" cy="233198"/>
          </a:xfrm>
          <a:prstGeom prst="rect">
            <a:avLst/>
          </a:prstGeom>
        </p:spPr>
      </p:pic>
      <p:pic>
        <p:nvPicPr>
          <p:cNvPr id="62" name="Picture 31">
            <a:extLst>
              <a:ext uri="{FF2B5EF4-FFF2-40B4-BE49-F238E27FC236}">
                <a16:creationId xmlns:a16="http://schemas.microsoft.com/office/drawing/2014/main" id="{E8A04915-C0FC-404B-AB25-C50F7C5CCA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0769" y="1877058"/>
            <a:ext cx="233198" cy="233198"/>
          </a:xfrm>
          <a:prstGeom prst="rect">
            <a:avLst/>
          </a:prstGeom>
        </p:spPr>
      </p:pic>
      <p:pic>
        <p:nvPicPr>
          <p:cNvPr id="63" name="Picture 32">
            <a:extLst>
              <a:ext uri="{FF2B5EF4-FFF2-40B4-BE49-F238E27FC236}">
                <a16:creationId xmlns:a16="http://schemas.microsoft.com/office/drawing/2014/main" id="{887B8D19-F338-4423-B8F1-3DE02C5C39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1960" y="2101483"/>
            <a:ext cx="233198" cy="233198"/>
          </a:xfrm>
          <a:prstGeom prst="rect">
            <a:avLst/>
          </a:prstGeom>
        </p:spPr>
      </p:pic>
      <p:pic>
        <p:nvPicPr>
          <p:cNvPr id="64" name="Picture 33">
            <a:extLst>
              <a:ext uri="{FF2B5EF4-FFF2-40B4-BE49-F238E27FC236}">
                <a16:creationId xmlns:a16="http://schemas.microsoft.com/office/drawing/2014/main" id="{DFFC8DD6-61FC-4B2A-AA87-F73B587379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0917" y="2969088"/>
            <a:ext cx="233198" cy="233198"/>
          </a:xfrm>
          <a:prstGeom prst="rect">
            <a:avLst/>
          </a:prstGeom>
        </p:spPr>
      </p:pic>
      <p:pic>
        <p:nvPicPr>
          <p:cNvPr id="65" name="Picture 34">
            <a:extLst>
              <a:ext uri="{FF2B5EF4-FFF2-40B4-BE49-F238E27FC236}">
                <a16:creationId xmlns:a16="http://schemas.microsoft.com/office/drawing/2014/main" id="{2A8225ED-01EF-41DB-AE08-DBB43956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2620" y="3182694"/>
            <a:ext cx="233198" cy="233198"/>
          </a:xfrm>
          <a:prstGeom prst="rect">
            <a:avLst/>
          </a:prstGeom>
        </p:spPr>
      </p:pic>
      <p:pic>
        <p:nvPicPr>
          <p:cNvPr id="66" name="Picture 35">
            <a:extLst>
              <a:ext uri="{FF2B5EF4-FFF2-40B4-BE49-F238E27FC236}">
                <a16:creationId xmlns:a16="http://schemas.microsoft.com/office/drawing/2014/main" id="{1774998D-1B40-4E80-90C2-A06BD125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311" y="2412915"/>
            <a:ext cx="233198" cy="233198"/>
          </a:xfrm>
          <a:prstGeom prst="rect">
            <a:avLst/>
          </a:prstGeom>
        </p:spPr>
      </p:pic>
      <p:pic>
        <p:nvPicPr>
          <p:cNvPr id="67" name="Picture 36">
            <a:extLst>
              <a:ext uri="{FF2B5EF4-FFF2-40B4-BE49-F238E27FC236}">
                <a16:creationId xmlns:a16="http://schemas.microsoft.com/office/drawing/2014/main" id="{C17C1EE8-8A7A-4F0C-B5A4-4E52B355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8419" y="2074210"/>
            <a:ext cx="233198" cy="233198"/>
          </a:xfrm>
          <a:prstGeom prst="rect">
            <a:avLst/>
          </a:prstGeom>
        </p:spPr>
      </p:pic>
      <p:pic>
        <p:nvPicPr>
          <p:cNvPr id="68" name="Picture 37">
            <a:extLst>
              <a:ext uri="{FF2B5EF4-FFF2-40B4-BE49-F238E27FC236}">
                <a16:creationId xmlns:a16="http://schemas.microsoft.com/office/drawing/2014/main" id="{49BC87A4-EE13-4199-BE9E-0A2A1BBF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6632" y="3120673"/>
            <a:ext cx="233198" cy="233198"/>
          </a:xfrm>
          <a:prstGeom prst="rect">
            <a:avLst/>
          </a:prstGeom>
        </p:spPr>
      </p:pic>
      <p:pic>
        <p:nvPicPr>
          <p:cNvPr id="69" name="Picture 38">
            <a:extLst>
              <a:ext uri="{FF2B5EF4-FFF2-40B4-BE49-F238E27FC236}">
                <a16:creationId xmlns:a16="http://schemas.microsoft.com/office/drawing/2014/main" id="{D11DE1A4-52F5-4916-8F5C-53D86C90B3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8764" y="3253790"/>
            <a:ext cx="233198" cy="233198"/>
          </a:xfrm>
          <a:prstGeom prst="rect">
            <a:avLst/>
          </a:prstGeom>
        </p:spPr>
      </p:pic>
      <p:pic>
        <p:nvPicPr>
          <p:cNvPr id="70" name="Picture 39">
            <a:extLst>
              <a:ext uri="{FF2B5EF4-FFF2-40B4-BE49-F238E27FC236}">
                <a16:creationId xmlns:a16="http://schemas.microsoft.com/office/drawing/2014/main" id="{5C625057-6ECC-4C7F-A449-B55C7694C3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9248" y="3054400"/>
            <a:ext cx="233198" cy="233198"/>
          </a:xfrm>
          <a:prstGeom prst="rect">
            <a:avLst/>
          </a:prstGeom>
        </p:spPr>
      </p:pic>
      <p:pic>
        <p:nvPicPr>
          <p:cNvPr id="71" name="Picture 40">
            <a:extLst>
              <a:ext uri="{FF2B5EF4-FFF2-40B4-BE49-F238E27FC236}">
                <a16:creationId xmlns:a16="http://schemas.microsoft.com/office/drawing/2014/main" id="{C08FAFB0-EFC0-4016-9E4C-5858A28F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7091" y="3326407"/>
            <a:ext cx="233198" cy="233198"/>
          </a:xfrm>
          <a:prstGeom prst="rect">
            <a:avLst/>
          </a:prstGeom>
        </p:spPr>
      </p:pic>
      <p:pic>
        <p:nvPicPr>
          <p:cNvPr id="72" name="Picture 41">
            <a:extLst>
              <a:ext uri="{FF2B5EF4-FFF2-40B4-BE49-F238E27FC236}">
                <a16:creationId xmlns:a16="http://schemas.microsoft.com/office/drawing/2014/main" id="{A029B4B7-13F2-4619-94C0-8A8736111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7972" y="3369134"/>
            <a:ext cx="233198" cy="233198"/>
          </a:xfrm>
          <a:prstGeom prst="rect">
            <a:avLst/>
          </a:prstGeom>
        </p:spPr>
      </p:pic>
      <p:pic>
        <p:nvPicPr>
          <p:cNvPr id="73" name="Picture 42">
            <a:extLst>
              <a:ext uri="{FF2B5EF4-FFF2-40B4-BE49-F238E27FC236}">
                <a16:creationId xmlns:a16="http://schemas.microsoft.com/office/drawing/2014/main" id="{7196E411-C687-485E-8334-A4BE0561E6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8665" y="2422539"/>
            <a:ext cx="233198" cy="233198"/>
          </a:xfrm>
          <a:prstGeom prst="rect">
            <a:avLst/>
          </a:prstGeom>
        </p:spPr>
      </p:pic>
      <p:pic>
        <p:nvPicPr>
          <p:cNvPr id="74" name="Picture 43">
            <a:extLst>
              <a:ext uri="{FF2B5EF4-FFF2-40B4-BE49-F238E27FC236}">
                <a16:creationId xmlns:a16="http://schemas.microsoft.com/office/drawing/2014/main" id="{41C54A25-74F8-4A0A-8EC2-BBCA78114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5603" y="2980429"/>
            <a:ext cx="233198" cy="233198"/>
          </a:xfrm>
          <a:prstGeom prst="rect">
            <a:avLst/>
          </a:prstGeom>
        </p:spPr>
      </p:pic>
      <p:pic>
        <p:nvPicPr>
          <p:cNvPr id="75" name="Picture 44">
            <a:extLst>
              <a:ext uri="{FF2B5EF4-FFF2-40B4-BE49-F238E27FC236}">
                <a16:creationId xmlns:a16="http://schemas.microsoft.com/office/drawing/2014/main" id="{19B06C24-2442-41CF-942A-E96334436F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5525" y="2937801"/>
            <a:ext cx="233198" cy="233198"/>
          </a:xfrm>
          <a:prstGeom prst="rect">
            <a:avLst/>
          </a:prstGeom>
        </p:spPr>
      </p:pic>
      <p:pic>
        <p:nvPicPr>
          <p:cNvPr id="76" name="Picture 45">
            <a:extLst>
              <a:ext uri="{FF2B5EF4-FFF2-40B4-BE49-F238E27FC236}">
                <a16:creationId xmlns:a16="http://schemas.microsoft.com/office/drawing/2014/main" id="{2BB2E1A6-73BF-4494-8C6A-CE693D081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3690" y="2710406"/>
            <a:ext cx="233198" cy="233198"/>
          </a:xfrm>
          <a:prstGeom prst="rect">
            <a:avLst/>
          </a:prstGeom>
        </p:spPr>
      </p:pic>
      <p:pic>
        <p:nvPicPr>
          <p:cNvPr id="77" name="Picture 46">
            <a:extLst>
              <a:ext uri="{FF2B5EF4-FFF2-40B4-BE49-F238E27FC236}">
                <a16:creationId xmlns:a16="http://schemas.microsoft.com/office/drawing/2014/main" id="{28324CA7-EC8A-4198-A7B4-DE5799361D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1306" y="2719512"/>
            <a:ext cx="233198" cy="233198"/>
          </a:xfrm>
          <a:prstGeom prst="rect">
            <a:avLst/>
          </a:prstGeom>
        </p:spPr>
      </p:pic>
      <p:pic>
        <p:nvPicPr>
          <p:cNvPr id="78" name="Picture 47">
            <a:extLst>
              <a:ext uri="{FF2B5EF4-FFF2-40B4-BE49-F238E27FC236}">
                <a16:creationId xmlns:a16="http://schemas.microsoft.com/office/drawing/2014/main" id="{360D2587-1BEF-4763-A226-2C580496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6721" y="3252535"/>
            <a:ext cx="233198" cy="233198"/>
          </a:xfrm>
          <a:prstGeom prst="rect">
            <a:avLst/>
          </a:prstGeom>
        </p:spPr>
      </p:pic>
      <p:pic>
        <p:nvPicPr>
          <p:cNvPr id="79" name="Picture 48">
            <a:extLst>
              <a:ext uri="{FF2B5EF4-FFF2-40B4-BE49-F238E27FC236}">
                <a16:creationId xmlns:a16="http://schemas.microsoft.com/office/drawing/2014/main" id="{DD021517-4886-4AE4-A75F-1B595AB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7771" y="2248261"/>
            <a:ext cx="233198" cy="233198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EC2169DE-046C-4AFE-A13F-CB39B63521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2705" y="1954758"/>
            <a:ext cx="233198" cy="233198"/>
          </a:xfrm>
          <a:prstGeom prst="rect">
            <a:avLst/>
          </a:prstGeom>
        </p:spPr>
      </p:pic>
      <p:pic>
        <p:nvPicPr>
          <p:cNvPr id="81" name="Picture 50">
            <a:extLst>
              <a:ext uri="{FF2B5EF4-FFF2-40B4-BE49-F238E27FC236}">
                <a16:creationId xmlns:a16="http://schemas.microsoft.com/office/drawing/2014/main" id="{9E95E753-D2A4-448B-9504-8D7BEDEA9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8067" y="1948907"/>
            <a:ext cx="233198" cy="233198"/>
          </a:xfrm>
          <a:prstGeom prst="rect">
            <a:avLst/>
          </a:prstGeom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D80F0389-D78F-4D24-9A77-C4BDD3D34F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02097" y="1726844"/>
            <a:ext cx="233198" cy="233198"/>
          </a:xfrm>
          <a:prstGeom prst="rect">
            <a:avLst/>
          </a:prstGeom>
        </p:spPr>
      </p:pic>
      <p:pic>
        <p:nvPicPr>
          <p:cNvPr id="83" name="Picture 52">
            <a:extLst>
              <a:ext uri="{FF2B5EF4-FFF2-40B4-BE49-F238E27FC236}">
                <a16:creationId xmlns:a16="http://schemas.microsoft.com/office/drawing/2014/main" id="{CA2716DD-DBEA-4FB8-9B53-16672427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9342" y="2220432"/>
            <a:ext cx="233198" cy="233198"/>
          </a:xfrm>
          <a:prstGeom prst="rect">
            <a:avLst/>
          </a:prstGeom>
        </p:spPr>
      </p:pic>
      <p:pic>
        <p:nvPicPr>
          <p:cNvPr id="84" name="Picture 53">
            <a:extLst>
              <a:ext uri="{FF2B5EF4-FFF2-40B4-BE49-F238E27FC236}">
                <a16:creationId xmlns:a16="http://schemas.microsoft.com/office/drawing/2014/main" id="{9D9E0ED9-8610-4C74-BD2D-3C3A0C500D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4030" y="2461810"/>
            <a:ext cx="233198" cy="233198"/>
          </a:xfrm>
          <a:prstGeom prst="rect">
            <a:avLst/>
          </a:prstGeom>
        </p:spPr>
      </p:pic>
      <p:pic>
        <p:nvPicPr>
          <p:cNvPr id="85" name="Picture 54">
            <a:extLst>
              <a:ext uri="{FF2B5EF4-FFF2-40B4-BE49-F238E27FC236}">
                <a16:creationId xmlns:a16="http://schemas.microsoft.com/office/drawing/2014/main" id="{3D204DFA-EE58-4C3C-812B-F958784EA6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5221" y="2686235"/>
            <a:ext cx="233198" cy="233198"/>
          </a:xfrm>
          <a:prstGeom prst="rect">
            <a:avLst/>
          </a:prstGeom>
        </p:spPr>
      </p:pic>
      <p:pic>
        <p:nvPicPr>
          <p:cNvPr id="86" name="Picture 55">
            <a:extLst>
              <a:ext uri="{FF2B5EF4-FFF2-40B4-BE49-F238E27FC236}">
                <a16:creationId xmlns:a16="http://schemas.microsoft.com/office/drawing/2014/main" id="{8DC1A095-1DED-4E0A-B4E4-777AF8A19C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925" y="2746372"/>
            <a:ext cx="233198" cy="233198"/>
          </a:xfrm>
          <a:prstGeom prst="rect">
            <a:avLst/>
          </a:prstGeom>
        </p:spPr>
      </p:pic>
      <p:pic>
        <p:nvPicPr>
          <p:cNvPr id="87" name="Picture 56">
            <a:extLst>
              <a:ext uri="{FF2B5EF4-FFF2-40B4-BE49-F238E27FC236}">
                <a16:creationId xmlns:a16="http://schemas.microsoft.com/office/drawing/2014/main" id="{145815D9-0D8E-4230-91B5-8575A3BB53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1801" y="3257331"/>
            <a:ext cx="233198" cy="233198"/>
          </a:xfrm>
          <a:prstGeom prst="rect">
            <a:avLst/>
          </a:prstGeom>
        </p:spPr>
      </p:pic>
      <p:sp>
        <p:nvSpPr>
          <p:cNvPr id="88" name="Shape 264">
            <a:extLst>
              <a:ext uri="{FF2B5EF4-FFF2-40B4-BE49-F238E27FC236}">
                <a16:creationId xmlns:a16="http://schemas.microsoft.com/office/drawing/2014/main" id="{0BF0CF51-A941-4190-A985-C86932B6BD0A}"/>
              </a:ext>
            </a:extLst>
          </p:cNvPr>
          <p:cNvSpPr/>
          <p:nvPr/>
        </p:nvSpPr>
        <p:spPr>
          <a:xfrm>
            <a:off x="2724600" y="3013706"/>
            <a:ext cx="785884" cy="766824"/>
          </a:xfrm>
          <a:prstGeom prst="ellipse">
            <a:avLst/>
          </a:prstGeom>
          <a:solidFill>
            <a:srgbClr val="004B87">
              <a:alpha val="40000"/>
            </a:srgbClr>
          </a:solidFill>
          <a:ln w="25400">
            <a:solidFill>
              <a:schemeClr val="tx2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298201">
              <a:lnSpc>
                <a:spcPct val="120000"/>
              </a:lnSpc>
              <a:defRPr sz="1200"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sz="1050" dirty="0"/>
              <a:t>SP</a:t>
            </a:r>
            <a:r>
              <a:rPr lang="en-US" sz="1050" dirty="0"/>
              <a:t>A</a:t>
            </a:r>
            <a:r>
              <a:rPr sz="1050" dirty="0"/>
              <a:t>M</a:t>
            </a:r>
          </a:p>
        </p:txBody>
      </p:sp>
      <p:sp>
        <p:nvSpPr>
          <p:cNvPr id="89" name="Заголовок 2">
            <a:extLst>
              <a:ext uri="{FF2B5EF4-FFF2-40B4-BE49-F238E27FC236}">
                <a16:creationId xmlns:a16="http://schemas.microsoft.com/office/drawing/2014/main" id="{D14BCAED-E827-4B6C-9D8A-378FD5ED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0706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178">
            <a:extLst>
              <a:ext uri="{FF2B5EF4-FFF2-40B4-BE49-F238E27FC236}">
                <a16:creationId xmlns:a16="http://schemas.microsoft.com/office/drawing/2014/main" id="{E8E46A5A-BA0A-4139-8C28-965F6B41AA55}"/>
              </a:ext>
            </a:extLst>
          </p:cNvPr>
          <p:cNvSpPr/>
          <p:nvPr/>
        </p:nvSpPr>
        <p:spPr>
          <a:xfrm flipV="1">
            <a:off x="775769" y="1476246"/>
            <a:ext cx="1" cy="2540002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42" name="Shape 179">
            <a:extLst>
              <a:ext uri="{FF2B5EF4-FFF2-40B4-BE49-F238E27FC236}">
                <a16:creationId xmlns:a16="http://schemas.microsoft.com/office/drawing/2014/main" id="{61CD7B7F-1022-444D-9D32-8C5919B1686A}"/>
              </a:ext>
            </a:extLst>
          </p:cNvPr>
          <p:cNvSpPr/>
          <p:nvPr/>
        </p:nvSpPr>
        <p:spPr>
          <a:xfrm>
            <a:off x="763068" y="4009165"/>
            <a:ext cx="2540000" cy="1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43" name="Shape 180">
            <a:extLst>
              <a:ext uri="{FF2B5EF4-FFF2-40B4-BE49-F238E27FC236}">
                <a16:creationId xmlns:a16="http://schemas.microsoft.com/office/drawing/2014/main" id="{B0C81E97-4CA7-494C-95A1-FCC9E4451A90}"/>
              </a:ext>
            </a:extLst>
          </p:cNvPr>
          <p:cNvSpPr/>
          <p:nvPr/>
        </p:nvSpPr>
        <p:spPr>
          <a:xfrm flipV="1">
            <a:off x="775769" y="1714404"/>
            <a:ext cx="2283566" cy="2283566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pic>
        <p:nvPicPr>
          <p:cNvPr id="44" name="Picture 13">
            <a:extLst>
              <a:ext uri="{FF2B5EF4-FFF2-40B4-BE49-F238E27FC236}">
                <a16:creationId xmlns:a16="http://schemas.microsoft.com/office/drawing/2014/main" id="{65CFAA66-ACA9-4282-86C2-C3D86E33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3830" y="1821865"/>
            <a:ext cx="233198" cy="233198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404BA970-B028-416F-B73B-666C12EBF4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79577" y="1400593"/>
            <a:ext cx="233198" cy="233198"/>
          </a:xfrm>
          <a:prstGeom prst="rect">
            <a:avLst/>
          </a:prstGeom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32D5B55C-A52B-40A1-8D66-A0E922B5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53422" y="2631913"/>
            <a:ext cx="233198" cy="233198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A26F980F-4EF1-4AC2-9F0C-FFD4A176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8469" y="2858225"/>
            <a:ext cx="233198" cy="233198"/>
          </a:xfrm>
          <a:prstGeom prst="rect">
            <a:avLst/>
          </a:prstGeom>
        </p:spPr>
      </p:pic>
      <p:pic>
        <p:nvPicPr>
          <p:cNvPr id="48" name="Picture 17">
            <a:extLst>
              <a:ext uri="{FF2B5EF4-FFF2-40B4-BE49-F238E27FC236}">
                <a16:creationId xmlns:a16="http://schemas.microsoft.com/office/drawing/2014/main" id="{88164850-9EDA-481E-9171-6A3A846D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987" y="2469648"/>
            <a:ext cx="233198" cy="233198"/>
          </a:xfrm>
          <a:prstGeom prst="rect">
            <a:avLst/>
          </a:prstGeom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A36F2870-9B52-46FD-A553-CDE1EF0F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5238" y="2476023"/>
            <a:ext cx="233198" cy="233198"/>
          </a:xfrm>
          <a:prstGeom prst="rect">
            <a:avLst/>
          </a:prstGeom>
        </p:spPr>
      </p:pic>
      <p:pic>
        <p:nvPicPr>
          <p:cNvPr id="50" name="Picture 19">
            <a:extLst>
              <a:ext uri="{FF2B5EF4-FFF2-40B4-BE49-F238E27FC236}">
                <a16:creationId xmlns:a16="http://schemas.microsoft.com/office/drawing/2014/main" id="{716F366F-8F24-4FCF-92DB-D7D718F735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4577" y="2693162"/>
            <a:ext cx="233198" cy="233198"/>
          </a:xfrm>
          <a:prstGeom prst="rect">
            <a:avLst/>
          </a:prstGeom>
        </p:spPr>
      </p:pic>
      <p:pic>
        <p:nvPicPr>
          <p:cNvPr id="51" name="Picture 20">
            <a:extLst>
              <a:ext uri="{FF2B5EF4-FFF2-40B4-BE49-F238E27FC236}">
                <a16:creationId xmlns:a16="http://schemas.microsoft.com/office/drawing/2014/main" id="{6EFDFC8A-39A7-4E3F-A793-18DDBD0D9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6810" y="1820053"/>
            <a:ext cx="233198" cy="233198"/>
          </a:xfrm>
          <a:prstGeom prst="rect">
            <a:avLst/>
          </a:prstGeom>
        </p:spPr>
      </p:pic>
      <p:pic>
        <p:nvPicPr>
          <p:cNvPr id="52" name="Picture 21">
            <a:extLst>
              <a:ext uri="{FF2B5EF4-FFF2-40B4-BE49-F238E27FC236}">
                <a16:creationId xmlns:a16="http://schemas.microsoft.com/office/drawing/2014/main" id="{9813E7B3-46E3-4F25-A185-B2D51D2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342" y="2395677"/>
            <a:ext cx="233198" cy="233198"/>
          </a:xfrm>
          <a:prstGeom prst="rect">
            <a:avLst/>
          </a:prstGeom>
        </p:spPr>
      </p:pic>
      <p:pic>
        <p:nvPicPr>
          <p:cNvPr id="53" name="Picture 22">
            <a:extLst>
              <a:ext uri="{FF2B5EF4-FFF2-40B4-BE49-F238E27FC236}">
                <a16:creationId xmlns:a16="http://schemas.microsoft.com/office/drawing/2014/main" id="{58305FA3-27E4-4501-88CA-980B7322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2264" y="2353049"/>
            <a:ext cx="233198" cy="233198"/>
          </a:xfrm>
          <a:prstGeom prst="rect">
            <a:avLst/>
          </a:prstGeom>
        </p:spPr>
      </p:pic>
      <p:pic>
        <p:nvPicPr>
          <p:cNvPr id="54" name="Picture 23">
            <a:extLst>
              <a:ext uri="{FF2B5EF4-FFF2-40B4-BE49-F238E27FC236}">
                <a16:creationId xmlns:a16="http://schemas.microsoft.com/office/drawing/2014/main" id="{B1EB54ED-6407-48B5-BF9C-5FAE23A333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0429" y="2125654"/>
            <a:ext cx="233198" cy="233198"/>
          </a:xfrm>
          <a:prstGeom prst="rect">
            <a:avLst/>
          </a:prstGeom>
        </p:spPr>
      </p:pic>
      <p:pic>
        <p:nvPicPr>
          <p:cNvPr id="55" name="Picture 24">
            <a:extLst>
              <a:ext uri="{FF2B5EF4-FFF2-40B4-BE49-F238E27FC236}">
                <a16:creationId xmlns:a16="http://schemas.microsoft.com/office/drawing/2014/main" id="{2686964C-4321-4FD1-95BE-2D64263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8045" y="2134760"/>
            <a:ext cx="233198" cy="233198"/>
          </a:xfrm>
          <a:prstGeom prst="rect">
            <a:avLst/>
          </a:prstGeom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6E97935F-8029-4729-924C-9537799230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9283" y="1841257"/>
            <a:ext cx="233198" cy="233198"/>
          </a:xfrm>
          <a:prstGeom prst="rect">
            <a:avLst/>
          </a:prstGeom>
        </p:spPr>
      </p:pic>
      <p:pic>
        <p:nvPicPr>
          <p:cNvPr id="57" name="Picture 26">
            <a:extLst>
              <a:ext uri="{FF2B5EF4-FFF2-40B4-BE49-F238E27FC236}">
                <a16:creationId xmlns:a16="http://schemas.microsoft.com/office/drawing/2014/main" id="{AB06DBE0-4A4E-4441-9A34-106BF4CE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28197" y="2053468"/>
            <a:ext cx="233198" cy="233198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35BD0B12-A9FE-4B0B-9D3C-4B6A299B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2367" y="1765188"/>
            <a:ext cx="233198" cy="233198"/>
          </a:xfrm>
          <a:prstGeom prst="rect">
            <a:avLst/>
          </a:prstGeom>
        </p:spPr>
      </p:pic>
      <p:pic>
        <p:nvPicPr>
          <p:cNvPr id="59" name="Picture 28">
            <a:extLst>
              <a:ext uri="{FF2B5EF4-FFF2-40B4-BE49-F238E27FC236}">
                <a16:creationId xmlns:a16="http://schemas.microsoft.com/office/drawing/2014/main" id="{6EF28C7A-A513-4152-94F6-3718448C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2088" y="1752745"/>
            <a:ext cx="233198" cy="233198"/>
          </a:xfrm>
          <a:prstGeom prst="rect">
            <a:avLst/>
          </a:prstGeom>
        </p:spPr>
      </p:pic>
      <p:pic>
        <p:nvPicPr>
          <p:cNvPr id="60" name="Picture 29">
            <a:extLst>
              <a:ext uri="{FF2B5EF4-FFF2-40B4-BE49-F238E27FC236}">
                <a16:creationId xmlns:a16="http://schemas.microsoft.com/office/drawing/2014/main" id="{F90C02A0-5FE1-4B0F-90CF-9E5AB017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243" y="1529444"/>
            <a:ext cx="233198" cy="233198"/>
          </a:xfrm>
          <a:prstGeom prst="rect">
            <a:avLst/>
          </a:prstGeom>
        </p:spPr>
      </p:pic>
      <p:pic>
        <p:nvPicPr>
          <p:cNvPr id="61" name="Picture 30">
            <a:extLst>
              <a:ext uri="{FF2B5EF4-FFF2-40B4-BE49-F238E27FC236}">
                <a16:creationId xmlns:a16="http://schemas.microsoft.com/office/drawing/2014/main" id="{D1A2E757-7374-4B6D-BD1B-9FA946E8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6081" y="1635680"/>
            <a:ext cx="233198" cy="233198"/>
          </a:xfrm>
          <a:prstGeom prst="rect">
            <a:avLst/>
          </a:prstGeom>
        </p:spPr>
      </p:pic>
      <p:pic>
        <p:nvPicPr>
          <p:cNvPr id="62" name="Picture 31">
            <a:extLst>
              <a:ext uri="{FF2B5EF4-FFF2-40B4-BE49-F238E27FC236}">
                <a16:creationId xmlns:a16="http://schemas.microsoft.com/office/drawing/2014/main" id="{E8A04915-C0FC-404B-AB25-C50F7C5C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0769" y="1877058"/>
            <a:ext cx="233198" cy="233198"/>
          </a:xfrm>
          <a:prstGeom prst="rect">
            <a:avLst/>
          </a:prstGeom>
        </p:spPr>
      </p:pic>
      <p:pic>
        <p:nvPicPr>
          <p:cNvPr id="63" name="Picture 32">
            <a:extLst>
              <a:ext uri="{FF2B5EF4-FFF2-40B4-BE49-F238E27FC236}">
                <a16:creationId xmlns:a16="http://schemas.microsoft.com/office/drawing/2014/main" id="{887B8D19-F338-4423-B8F1-3DE02C5C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1960" y="2101483"/>
            <a:ext cx="233198" cy="233198"/>
          </a:xfrm>
          <a:prstGeom prst="rect">
            <a:avLst/>
          </a:prstGeom>
        </p:spPr>
      </p:pic>
      <p:pic>
        <p:nvPicPr>
          <p:cNvPr id="64" name="Picture 33">
            <a:extLst>
              <a:ext uri="{FF2B5EF4-FFF2-40B4-BE49-F238E27FC236}">
                <a16:creationId xmlns:a16="http://schemas.microsoft.com/office/drawing/2014/main" id="{DFFC8DD6-61FC-4B2A-AA87-F73B5873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0917" y="2969088"/>
            <a:ext cx="233198" cy="233198"/>
          </a:xfrm>
          <a:prstGeom prst="rect">
            <a:avLst/>
          </a:prstGeom>
        </p:spPr>
      </p:pic>
      <p:pic>
        <p:nvPicPr>
          <p:cNvPr id="65" name="Picture 34">
            <a:extLst>
              <a:ext uri="{FF2B5EF4-FFF2-40B4-BE49-F238E27FC236}">
                <a16:creationId xmlns:a16="http://schemas.microsoft.com/office/drawing/2014/main" id="{2A8225ED-01EF-41DB-AE08-DBB43956A8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2620" y="3182694"/>
            <a:ext cx="233198" cy="233198"/>
          </a:xfrm>
          <a:prstGeom prst="rect">
            <a:avLst/>
          </a:prstGeom>
        </p:spPr>
      </p:pic>
      <p:pic>
        <p:nvPicPr>
          <p:cNvPr id="66" name="Picture 35">
            <a:extLst>
              <a:ext uri="{FF2B5EF4-FFF2-40B4-BE49-F238E27FC236}">
                <a16:creationId xmlns:a16="http://schemas.microsoft.com/office/drawing/2014/main" id="{1774998D-1B40-4E80-90C2-A06BD125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311" y="2412915"/>
            <a:ext cx="233198" cy="233198"/>
          </a:xfrm>
          <a:prstGeom prst="rect">
            <a:avLst/>
          </a:prstGeom>
        </p:spPr>
      </p:pic>
      <p:pic>
        <p:nvPicPr>
          <p:cNvPr id="67" name="Picture 36">
            <a:extLst>
              <a:ext uri="{FF2B5EF4-FFF2-40B4-BE49-F238E27FC236}">
                <a16:creationId xmlns:a16="http://schemas.microsoft.com/office/drawing/2014/main" id="{C17C1EE8-8A7A-4F0C-B5A4-4E52B35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8419" y="2074210"/>
            <a:ext cx="233198" cy="233198"/>
          </a:xfrm>
          <a:prstGeom prst="rect">
            <a:avLst/>
          </a:prstGeom>
        </p:spPr>
      </p:pic>
      <p:pic>
        <p:nvPicPr>
          <p:cNvPr id="68" name="Picture 37">
            <a:extLst>
              <a:ext uri="{FF2B5EF4-FFF2-40B4-BE49-F238E27FC236}">
                <a16:creationId xmlns:a16="http://schemas.microsoft.com/office/drawing/2014/main" id="{49BC87A4-EE13-4199-BE9E-0A2A1BBF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6632" y="3120673"/>
            <a:ext cx="233198" cy="233198"/>
          </a:xfrm>
          <a:prstGeom prst="rect">
            <a:avLst/>
          </a:prstGeom>
        </p:spPr>
      </p:pic>
      <p:pic>
        <p:nvPicPr>
          <p:cNvPr id="69" name="Picture 38">
            <a:extLst>
              <a:ext uri="{FF2B5EF4-FFF2-40B4-BE49-F238E27FC236}">
                <a16:creationId xmlns:a16="http://schemas.microsoft.com/office/drawing/2014/main" id="{D11DE1A4-52F5-4916-8F5C-53D86C90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8764" y="3253790"/>
            <a:ext cx="233198" cy="233198"/>
          </a:xfrm>
          <a:prstGeom prst="rect">
            <a:avLst/>
          </a:prstGeom>
        </p:spPr>
      </p:pic>
      <p:pic>
        <p:nvPicPr>
          <p:cNvPr id="70" name="Picture 39">
            <a:extLst>
              <a:ext uri="{FF2B5EF4-FFF2-40B4-BE49-F238E27FC236}">
                <a16:creationId xmlns:a16="http://schemas.microsoft.com/office/drawing/2014/main" id="{5C625057-6ECC-4C7F-A449-B55C769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9248" y="3054400"/>
            <a:ext cx="233198" cy="233198"/>
          </a:xfrm>
          <a:prstGeom prst="rect">
            <a:avLst/>
          </a:prstGeom>
        </p:spPr>
      </p:pic>
      <p:pic>
        <p:nvPicPr>
          <p:cNvPr id="71" name="Picture 40">
            <a:extLst>
              <a:ext uri="{FF2B5EF4-FFF2-40B4-BE49-F238E27FC236}">
                <a16:creationId xmlns:a16="http://schemas.microsoft.com/office/drawing/2014/main" id="{C08FAFB0-EFC0-4016-9E4C-5858A28F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7091" y="3326407"/>
            <a:ext cx="233198" cy="233198"/>
          </a:xfrm>
          <a:prstGeom prst="rect">
            <a:avLst/>
          </a:prstGeom>
        </p:spPr>
      </p:pic>
      <p:pic>
        <p:nvPicPr>
          <p:cNvPr id="72" name="Picture 41">
            <a:extLst>
              <a:ext uri="{FF2B5EF4-FFF2-40B4-BE49-F238E27FC236}">
                <a16:creationId xmlns:a16="http://schemas.microsoft.com/office/drawing/2014/main" id="{A029B4B7-13F2-4619-94C0-8A873611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7972" y="3369134"/>
            <a:ext cx="233198" cy="233198"/>
          </a:xfrm>
          <a:prstGeom prst="rect">
            <a:avLst/>
          </a:prstGeom>
        </p:spPr>
      </p:pic>
      <p:pic>
        <p:nvPicPr>
          <p:cNvPr id="73" name="Picture 42">
            <a:extLst>
              <a:ext uri="{FF2B5EF4-FFF2-40B4-BE49-F238E27FC236}">
                <a16:creationId xmlns:a16="http://schemas.microsoft.com/office/drawing/2014/main" id="{7196E411-C687-485E-8334-A4BE0561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8665" y="2422539"/>
            <a:ext cx="233198" cy="233198"/>
          </a:xfrm>
          <a:prstGeom prst="rect">
            <a:avLst/>
          </a:prstGeom>
        </p:spPr>
      </p:pic>
      <p:pic>
        <p:nvPicPr>
          <p:cNvPr id="74" name="Picture 43">
            <a:extLst>
              <a:ext uri="{FF2B5EF4-FFF2-40B4-BE49-F238E27FC236}">
                <a16:creationId xmlns:a16="http://schemas.microsoft.com/office/drawing/2014/main" id="{41C54A25-74F8-4A0A-8EC2-BBCA7811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5603" y="2980429"/>
            <a:ext cx="233198" cy="233198"/>
          </a:xfrm>
          <a:prstGeom prst="rect">
            <a:avLst/>
          </a:prstGeom>
        </p:spPr>
      </p:pic>
      <p:pic>
        <p:nvPicPr>
          <p:cNvPr id="75" name="Picture 44">
            <a:extLst>
              <a:ext uri="{FF2B5EF4-FFF2-40B4-BE49-F238E27FC236}">
                <a16:creationId xmlns:a16="http://schemas.microsoft.com/office/drawing/2014/main" id="{19B06C24-2442-41CF-942A-E9633443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5525" y="2937801"/>
            <a:ext cx="233198" cy="233198"/>
          </a:xfrm>
          <a:prstGeom prst="rect">
            <a:avLst/>
          </a:prstGeom>
        </p:spPr>
      </p:pic>
      <p:pic>
        <p:nvPicPr>
          <p:cNvPr id="76" name="Picture 45">
            <a:extLst>
              <a:ext uri="{FF2B5EF4-FFF2-40B4-BE49-F238E27FC236}">
                <a16:creationId xmlns:a16="http://schemas.microsoft.com/office/drawing/2014/main" id="{2BB2E1A6-73BF-4494-8C6A-CE693D08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3690" y="2710406"/>
            <a:ext cx="233198" cy="233198"/>
          </a:xfrm>
          <a:prstGeom prst="rect">
            <a:avLst/>
          </a:prstGeom>
        </p:spPr>
      </p:pic>
      <p:pic>
        <p:nvPicPr>
          <p:cNvPr id="77" name="Picture 46">
            <a:extLst>
              <a:ext uri="{FF2B5EF4-FFF2-40B4-BE49-F238E27FC236}">
                <a16:creationId xmlns:a16="http://schemas.microsoft.com/office/drawing/2014/main" id="{28324CA7-EC8A-4198-A7B4-DE579936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1306" y="2719512"/>
            <a:ext cx="233198" cy="233198"/>
          </a:xfrm>
          <a:prstGeom prst="rect">
            <a:avLst/>
          </a:prstGeom>
        </p:spPr>
      </p:pic>
      <p:pic>
        <p:nvPicPr>
          <p:cNvPr id="78" name="Picture 47">
            <a:extLst>
              <a:ext uri="{FF2B5EF4-FFF2-40B4-BE49-F238E27FC236}">
                <a16:creationId xmlns:a16="http://schemas.microsoft.com/office/drawing/2014/main" id="{360D2587-1BEF-4763-A226-2C580496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6721" y="3252535"/>
            <a:ext cx="233198" cy="233198"/>
          </a:xfrm>
          <a:prstGeom prst="rect">
            <a:avLst/>
          </a:prstGeom>
        </p:spPr>
      </p:pic>
      <p:pic>
        <p:nvPicPr>
          <p:cNvPr id="79" name="Picture 48">
            <a:extLst>
              <a:ext uri="{FF2B5EF4-FFF2-40B4-BE49-F238E27FC236}">
                <a16:creationId xmlns:a16="http://schemas.microsoft.com/office/drawing/2014/main" id="{DD021517-4886-4AE4-A75F-1B595ABE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7771" y="2248261"/>
            <a:ext cx="233198" cy="233198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EC2169DE-046C-4AFE-A13F-CB39B635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2705" y="1954758"/>
            <a:ext cx="233198" cy="233198"/>
          </a:xfrm>
          <a:prstGeom prst="rect">
            <a:avLst/>
          </a:prstGeom>
        </p:spPr>
      </p:pic>
      <p:pic>
        <p:nvPicPr>
          <p:cNvPr id="81" name="Picture 50">
            <a:extLst>
              <a:ext uri="{FF2B5EF4-FFF2-40B4-BE49-F238E27FC236}">
                <a16:creationId xmlns:a16="http://schemas.microsoft.com/office/drawing/2014/main" id="{9E95E753-D2A4-448B-9504-8D7BEDEA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8067" y="1948907"/>
            <a:ext cx="233198" cy="233198"/>
          </a:xfrm>
          <a:prstGeom prst="rect">
            <a:avLst/>
          </a:prstGeom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D80F0389-D78F-4D24-9A77-C4BDD3D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02097" y="1726844"/>
            <a:ext cx="233198" cy="233198"/>
          </a:xfrm>
          <a:prstGeom prst="rect">
            <a:avLst/>
          </a:prstGeom>
        </p:spPr>
      </p:pic>
      <p:pic>
        <p:nvPicPr>
          <p:cNvPr id="83" name="Picture 52">
            <a:extLst>
              <a:ext uri="{FF2B5EF4-FFF2-40B4-BE49-F238E27FC236}">
                <a16:creationId xmlns:a16="http://schemas.microsoft.com/office/drawing/2014/main" id="{CA2716DD-DBEA-4FB8-9B53-1667242735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9342" y="2220432"/>
            <a:ext cx="233198" cy="233198"/>
          </a:xfrm>
          <a:prstGeom prst="rect">
            <a:avLst/>
          </a:prstGeom>
        </p:spPr>
      </p:pic>
      <p:pic>
        <p:nvPicPr>
          <p:cNvPr id="84" name="Picture 53">
            <a:extLst>
              <a:ext uri="{FF2B5EF4-FFF2-40B4-BE49-F238E27FC236}">
                <a16:creationId xmlns:a16="http://schemas.microsoft.com/office/drawing/2014/main" id="{9D9E0ED9-8610-4C74-BD2D-3C3A0C50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4030" y="2461810"/>
            <a:ext cx="233198" cy="233198"/>
          </a:xfrm>
          <a:prstGeom prst="rect">
            <a:avLst/>
          </a:prstGeom>
        </p:spPr>
      </p:pic>
      <p:pic>
        <p:nvPicPr>
          <p:cNvPr id="85" name="Picture 54">
            <a:extLst>
              <a:ext uri="{FF2B5EF4-FFF2-40B4-BE49-F238E27FC236}">
                <a16:creationId xmlns:a16="http://schemas.microsoft.com/office/drawing/2014/main" id="{3D204DFA-EE58-4C3C-812B-F958784E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5221" y="2686235"/>
            <a:ext cx="233198" cy="233198"/>
          </a:xfrm>
          <a:prstGeom prst="rect">
            <a:avLst/>
          </a:prstGeom>
        </p:spPr>
      </p:pic>
      <p:pic>
        <p:nvPicPr>
          <p:cNvPr id="86" name="Picture 55">
            <a:extLst>
              <a:ext uri="{FF2B5EF4-FFF2-40B4-BE49-F238E27FC236}">
                <a16:creationId xmlns:a16="http://schemas.microsoft.com/office/drawing/2014/main" id="{8DC1A095-1DED-4E0A-B4E4-777AF8A1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925" y="2746372"/>
            <a:ext cx="233198" cy="233198"/>
          </a:xfrm>
          <a:prstGeom prst="rect">
            <a:avLst/>
          </a:prstGeom>
        </p:spPr>
      </p:pic>
      <p:pic>
        <p:nvPicPr>
          <p:cNvPr id="87" name="Picture 56">
            <a:extLst>
              <a:ext uri="{FF2B5EF4-FFF2-40B4-BE49-F238E27FC236}">
                <a16:creationId xmlns:a16="http://schemas.microsoft.com/office/drawing/2014/main" id="{145815D9-0D8E-4230-91B5-8575A3BB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1801" y="3257331"/>
            <a:ext cx="233198" cy="233198"/>
          </a:xfrm>
          <a:prstGeom prst="rect">
            <a:avLst/>
          </a:prstGeom>
        </p:spPr>
      </p:pic>
      <p:sp>
        <p:nvSpPr>
          <p:cNvPr id="88" name="Shape 264">
            <a:extLst>
              <a:ext uri="{FF2B5EF4-FFF2-40B4-BE49-F238E27FC236}">
                <a16:creationId xmlns:a16="http://schemas.microsoft.com/office/drawing/2014/main" id="{0BF0CF51-A941-4190-A985-C86932B6BD0A}"/>
              </a:ext>
            </a:extLst>
          </p:cNvPr>
          <p:cNvSpPr/>
          <p:nvPr/>
        </p:nvSpPr>
        <p:spPr>
          <a:xfrm>
            <a:off x="2724600" y="3013706"/>
            <a:ext cx="785884" cy="766824"/>
          </a:xfrm>
          <a:prstGeom prst="ellipse">
            <a:avLst/>
          </a:prstGeom>
          <a:solidFill>
            <a:srgbClr val="004B87">
              <a:alpha val="40000"/>
            </a:srgbClr>
          </a:solidFill>
          <a:ln w="25400">
            <a:solidFill>
              <a:schemeClr val="tx2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298201">
              <a:lnSpc>
                <a:spcPct val="120000"/>
              </a:lnSpc>
              <a:defRPr sz="1200"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sz="1050" dirty="0"/>
              <a:t>SP</a:t>
            </a:r>
            <a:r>
              <a:rPr lang="en-US" sz="1050" dirty="0"/>
              <a:t>A</a:t>
            </a:r>
            <a:r>
              <a:rPr sz="1050" dirty="0"/>
              <a:t>M</a:t>
            </a:r>
          </a:p>
        </p:txBody>
      </p:sp>
      <p:sp>
        <p:nvSpPr>
          <p:cNvPr id="90" name="Заголовок 2">
            <a:extLst>
              <a:ext uri="{FF2B5EF4-FFF2-40B4-BE49-F238E27FC236}">
                <a16:creationId xmlns:a16="http://schemas.microsoft.com/office/drawing/2014/main" id="{E894E8D1-8E95-44B8-A383-612FD394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7743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388886" cy="1781693"/>
          </a:xfrm>
        </p:spPr>
        <p:txBody>
          <a:bodyPr/>
          <a:lstStyle/>
          <a:p>
            <a:r>
              <a:rPr lang="ru-RU" dirty="0"/>
              <a:t>Что такое машинное обучение?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2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178">
            <a:extLst>
              <a:ext uri="{FF2B5EF4-FFF2-40B4-BE49-F238E27FC236}">
                <a16:creationId xmlns:a16="http://schemas.microsoft.com/office/drawing/2014/main" id="{E8E46A5A-BA0A-4139-8C28-965F6B41AA55}"/>
              </a:ext>
            </a:extLst>
          </p:cNvPr>
          <p:cNvSpPr/>
          <p:nvPr/>
        </p:nvSpPr>
        <p:spPr>
          <a:xfrm flipV="1">
            <a:off x="775769" y="1476246"/>
            <a:ext cx="1" cy="2540002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42" name="Shape 179">
            <a:extLst>
              <a:ext uri="{FF2B5EF4-FFF2-40B4-BE49-F238E27FC236}">
                <a16:creationId xmlns:a16="http://schemas.microsoft.com/office/drawing/2014/main" id="{61CD7B7F-1022-444D-9D32-8C5919B1686A}"/>
              </a:ext>
            </a:extLst>
          </p:cNvPr>
          <p:cNvSpPr/>
          <p:nvPr/>
        </p:nvSpPr>
        <p:spPr>
          <a:xfrm>
            <a:off x="763068" y="4009165"/>
            <a:ext cx="2540000" cy="1"/>
          </a:xfrm>
          <a:prstGeom prst="line">
            <a:avLst/>
          </a:prstGeom>
          <a:ln w="12700">
            <a:solidFill>
              <a:schemeClr val="accent1"/>
            </a:solidFill>
          </a:ln>
          <a:effectLst>
            <a:outerShdw blurRad="38100" dist="20000" dir="5400000" rotWithShape="0">
              <a:srgbClr val="004B87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43" name="Shape 180">
            <a:extLst>
              <a:ext uri="{FF2B5EF4-FFF2-40B4-BE49-F238E27FC236}">
                <a16:creationId xmlns:a16="http://schemas.microsoft.com/office/drawing/2014/main" id="{B0C81E97-4CA7-494C-95A1-FCC9E4451A90}"/>
              </a:ext>
            </a:extLst>
          </p:cNvPr>
          <p:cNvSpPr/>
          <p:nvPr/>
        </p:nvSpPr>
        <p:spPr>
          <a:xfrm flipV="1">
            <a:off x="775769" y="1714404"/>
            <a:ext cx="2283566" cy="2283566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lIns="45719" rIns="45719"/>
          <a:lstStyle/>
          <a:p>
            <a:endParaRPr>
              <a:solidFill>
                <a:schemeClr val="tx2"/>
              </a:solidFill>
            </a:endParaRPr>
          </a:p>
        </p:txBody>
      </p:sp>
      <p:pic>
        <p:nvPicPr>
          <p:cNvPr id="44" name="Picture 13">
            <a:extLst>
              <a:ext uri="{FF2B5EF4-FFF2-40B4-BE49-F238E27FC236}">
                <a16:creationId xmlns:a16="http://schemas.microsoft.com/office/drawing/2014/main" id="{65CFAA66-ACA9-4282-86C2-C3D86E33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3830" y="1821865"/>
            <a:ext cx="233198" cy="233198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404BA970-B028-416F-B73B-666C12EBF4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79577" y="1400593"/>
            <a:ext cx="233198" cy="233198"/>
          </a:xfrm>
          <a:prstGeom prst="rect">
            <a:avLst/>
          </a:prstGeom>
        </p:spPr>
      </p:pic>
      <p:pic>
        <p:nvPicPr>
          <p:cNvPr id="46" name="Picture 15">
            <a:extLst>
              <a:ext uri="{FF2B5EF4-FFF2-40B4-BE49-F238E27FC236}">
                <a16:creationId xmlns:a16="http://schemas.microsoft.com/office/drawing/2014/main" id="{32D5B55C-A52B-40A1-8D66-A0E922B588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53422" y="2631913"/>
            <a:ext cx="233198" cy="233198"/>
          </a:xfrm>
          <a:prstGeom prst="rect">
            <a:avLst/>
          </a:prstGeom>
        </p:spPr>
      </p:pic>
      <p:pic>
        <p:nvPicPr>
          <p:cNvPr id="47" name="Picture 16">
            <a:extLst>
              <a:ext uri="{FF2B5EF4-FFF2-40B4-BE49-F238E27FC236}">
                <a16:creationId xmlns:a16="http://schemas.microsoft.com/office/drawing/2014/main" id="{A26F980F-4EF1-4AC2-9F0C-FFD4A176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8469" y="2858225"/>
            <a:ext cx="233198" cy="233198"/>
          </a:xfrm>
          <a:prstGeom prst="rect">
            <a:avLst/>
          </a:prstGeom>
        </p:spPr>
      </p:pic>
      <p:pic>
        <p:nvPicPr>
          <p:cNvPr id="48" name="Picture 17">
            <a:extLst>
              <a:ext uri="{FF2B5EF4-FFF2-40B4-BE49-F238E27FC236}">
                <a16:creationId xmlns:a16="http://schemas.microsoft.com/office/drawing/2014/main" id="{88164850-9EDA-481E-9171-6A3A846D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987" y="2469648"/>
            <a:ext cx="233198" cy="233198"/>
          </a:xfrm>
          <a:prstGeom prst="rect">
            <a:avLst/>
          </a:prstGeom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A36F2870-9B52-46FD-A553-CDE1EF0F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5238" y="2476023"/>
            <a:ext cx="233198" cy="233198"/>
          </a:xfrm>
          <a:prstGeom prst="rect">
            <a:avLst/>
          </a:prstGeom>
        </p:spPr>
      </p:pic>
      <p:pic>
        <p:nvPicPr>
          <p:cNvPr id="50" name="Picture 19">
            <a:extLst>
              <a:ext uri="{FF2B5EF4-FFF2-40B4-BE49-F238E27FC236}">
                <a16:creationId xmlns:a16="http://schemas.microsoft.com/office/drawing/2014/main" id="{716F366F-8F24-4FCF-92DB-D7D718F735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4577" y="2693162"/>
            <a:ext cx="233198" cy="233198"/>
          </a:xfrm>
          <a:prstGeom prst="rect">
            <a:avLst/>
          </a:prstGeom>
        </p:spPr>
      </p:pic>
      <p:pic>
        <p:nvPicPr>
          <p:cNvPr id="51" name="Picture 20">
            <a:extLst>
              <a:ext uri="{FF2B5EF4-FFF2-40B4-BE49-F238E27FC236}">
                <a16:creationId xmlns:a16="http://schemas.microsoft.com/office/drawing/2014/main" id="{6EFDFC8A-39A7-4E3F-A793-18DDBD0D9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6810" y="1820053"/>
            <a:ext cx="233198" cy="233198"/>
          </a:xfrm>
          <a:prstGeom prst="rect">
            <a:avLst/>
          </a:prstGeom>
        </p:spPr>
      </p:pic>
      <p:pic>
        <p:nvPicPr>
          <p:cNvPr id="52" name="Picture 21">
            <a:extLst>
              <a:ext uri="{FF2B5EF4-FFF2-40B4-BE49-F238E27FC236}">
                <a16:creationId xmlns:a16="http://schemas.microsoft.com/office/drawing/2014/main" id="{9813E7B3-46E3-4F25-A185-B2D51D293F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2342" y="2395677"/>
            <a:ext cx="233198" cy="233198"/>
          </a:xfrm>
          <a:prstGeom prst="rect">
            <a:avLst/>
          </a:prstGeom>
        </p:spPr>
      </p:pic>
      <p:pic>
        <p:nvPicPr>
          <p:cNvPr id="53" name="Picture 22">
            <a:extLst>
              <a:ext uri="{FF2B5EF4-FFF2-40B4-BE49-F238E27FC236}">
                <a16:creationId xmlns:a16="http://schemas.microsoft.com/office/drawing/2014/main" id="{58305FA3-27E4-4501-88CA-980B7322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2264" y="2353049"/>
            <a:ext cx="233198" cy="233198"/>
          </a:xfrm>
          <a:prstGeom prst="rect">
            <a:avLst/>
          </a:prstGeom>
        </p:spPr>
      </p:pic>
      <p:pic>
        <p:nvPicPr>
          <p:cNvPr id="54" name="Picture 23">
            <a:extLst>
              <a:ext uri="{FF2B5EF4-FFF2-40B4-BE49-F238E27FC236}">
                <a16:creationId xmlns:a16="http://schemas.microsoft.com/office/drawing/2014/main" id="{B1EB54ED-6407-48B5-BF9C-5FAE23A333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0429" y="2125654"/>
            <a:ext cx="233198" cy="233198"/>
          </a:xfrm>
          <a:prstGeom prst="rect">
            <a:avLst/>
          </a:prstGeom>
        </p:spPr>
      </p:pic>
      <p:pic>
        <p:nvPicPr>
          <p:cNvPr id="55" name="Picture 24">
            <a:extLst>
              <a:ext uri="{FF2B5EF4-FFF2-40B4-BE49-F238E27FC236}">
                <a16:creationId xmlns:a16="http://schemas.microsoft.com/office/drawing/2014/main" id="{2686964C-4321-4FD1-95BE-2D64263D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8045" y="2134760"/>
            <a:ext cx="233198" cy="233198"/>
          </a:xfrm>
          <a:prstGeom prst="rect">
            <a:avLst/>
          </a:prstGeom>
        </p:spPr>
      </p:pic>
      <p:pic>
        <p:nvPicPr>
          <p:cNvPr id="56" name="Picture 25">
            <a:extLst>
              <a:ext uri="{FF2B5EF4-FFF2-40B4-BE49-F238E27FC236}">
                <a16:creationId xmlns:a16="http://schemas.microsoft.com/office/drawing/2014/main" id="{6E97935F-8029-4729-924C-9537799230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9283" y="1841257"/>
            <a:ext cx="233198" cy="233198"/>
          </a:xfrm>
          <a:prstGeom prst="rect">
            <a:avLst/>
          </a:prstGeom>
        </p:spPr>
      </p:pic>
      <p:pic>
        <p:nvPicPr>
          <p:cNvPr id="57" name="Picture 26">
            <a:extLst>
              <a:ext uri="{FF2B5EF4-FFF2-40B4-BE49-F238E27FC236}">
                <a16:creationId xmlns:a16="http://schemas.microsoft.com/office/drawing/2014/main" id="{AB06DBE0-4A4E-4441-9A34-106BF4CE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28197" y="2053468"/>
            <a:ext cx="233198" cy="233198"/>
          </a:xfrm>
          <a:prstGeom prst="rect">
            <a:avLst/>
          </a:prstGeom>
        </p:spPr>
      </p:pic>
      <p:pic>
        <p:nvPicPr>
          <p:cNvPr id="58" name="Picture 27">
            <a:extLst>
              <a:ext uri="{FF2B5EF4-FFF2-40B4-BE49-F238E27FC236}">
                <a16:creationId xmlns:a16="http://schemas.microsoft.com/office/drawing/2014/main" id="{35BD0B12-A9FE-4B0B-9D3C-4B6A299B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2367" y="1765188"/>
            <a:ext cx="233198" cy="233198"/>
          </a:xfrm>
          <a:prstGeom prst="rect">
            <a:avLst/>
          </a:prstGeom>
        </p:spPr>
      </p:pic>
      <p:pic>
        <p:nvPicPr>
          <p:cNvPr id="59" name="Picture 28">
            <a:extLst>
              <a:ext uri="{FF2B5EF4-FFF2-40B4-BE49-F238E27FC236}">
                <a16:creationId xmlns:a16="http://schemas.microsoft.com/office/drawing/2014/main" id="{6EF28C7A-A513-4152-94F6-3718448C5A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2088" y="1752745"/>
            <a:ext cx="233198" cy="233198"/>
          </a:xfrm>
          <a:prstGeom prst="rect">
            <a:avLst/>
          </a:prstGeom>
        </p:spPr>
      </p:pic>
      <p:pic>
        <p:nvPicPr>
          <p:cNvPr id="60" name="Picture 29">
            <a:extLst>
              <a:ext uri="{FF2B5EF4-FFF2-40B4-BE49-F238E27FC236}">
                <a16:creationId xmlns:a16="http://schemas.microsoft.com/office/drawing/2014/main" id="{F90C02A0-5FE1-4B0F-90CF-9E5AB017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1243" y="1529444"/>
            <a:ext cx="233198" cy="233198"/>
          </a:xfrm>
          <a:prstGeom prst="rect">
            <a:avLst/>
          </a:prstGeom>
        </p:spPr>
      </p:pic>
      <p:pic>
        <p:nvPicPr>
          <p:cNvPr id="61" name="Picture 30">
            <a:extLst>
              <a:ext uri="{FF2B5EF4-FFF2-40B4-BE49-F238E27FC236}">
                <a16:creationId xmlns:a16="http://schemas.microsoft.com/office/drawing/2014/main" id="{D1A2E757-7374-4B6D-BD1B-9FA946E8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6081" y="1635680"/>
            <a:ext cx="233198" cy="233198"/>
          </a:xfrm>
          <a:prstGeom prst="rect">
            <a:avLst/>
          </a:prstGeom>
        </p:spPr>
      </p:pic>
      <p:pic>
        <p:nvPicPr>
          <p:cNvPr id="62" name="Picture 31">
            <a:extLst>
              <a:ext uri="{FF2B5EF4-FFF2-40B4-BE49-F238E27FC236}">
                <a16:creationId xmlns:a16="http://schemas.microsoft.com/office/drawing/2014/main" id="{E8A04915-C0FC-404B-AB25-C50F7C5CCA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0769" y="1877058"/>
            <a:ext cx="233198" cy="233198"/>
          </a:xfrm>
          <a:prstGeom prst="rect">
            <a:avLst/>
          </a:prstGeom>
        </p:spPr>
      </p:pic>
      <p:pic>
        <p:nvPicPr>
          <p:cNvPr id="63" name="Picture 32">
            <a:extLst>
              <a:ext uri="{FF2B5EF4-FFF2-40B4-BE49-F238E27FC236}">
                <a16:creationId xmlns:a16="http://schemas.microsoft.com/office/drawing/2014/main" id="{887B8D19-F338-4423-B8F1-3DE02C5C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1960" y="2101483"/>
            <a:ext cx="233198" cy="233198"/>
          </a:xfrm>
          <a:prstGeom prst="rect">
            <a:avLst/>
          </a:prstGeom>
        </p:spPr>
      </p:pic>
      <p:pic>
        <p:nvPicPr>
          <p:cNvPr id="64" name="Picture 33">
            <a:extLst>
              <a:ext uri="{FF2B5EF4-FFF2-40B4-BE49-F238E27FC236}">
                <a16:creationId xmlns:a16="http://schemas.microsoft.com/office/drawing/2014/main" id="{DFFC8DD6-61FC-4B2A-AA87-F73B5873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0917" y="2969088"/>
            <a:ext cx="233198" cy="233198"/>
          </a:xfrm>
          <a:prstGeom prst="rect">
            <a:avLst/>
          </a:prstGeom>
        </p:spPr>
      </p:pic>
      <p:pic>
        <p:nvPicPr>
          <p:cNvPr id="65" name="Picture 34">
            <a:extLst>
              <a:ext uri="{FF2B5EF4-FFF2-40B4-BE49-F238E27FC236}">
                <a16:creationId xmlns:a16="http://schemas.microsoft.com/office/drawing/2014/main" id="{2A8225ED-01EF-41DB-AE08-DBB43956A8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2620" y="3182694"/>
            <a:ext cx="233198" cy="233198"/>
          </a:xfrm>
          <a:prstGeom prst="rect">
            <a:avLst/>
          </a:prstGeom>
        </p:spPr>
      </p:pic>
      <p:pic>
        <p:nvPicPr>
          <p:cNvPr id="66" name="Picture 35">
            <a:extLst>
              <a:ext uri="{FF2B5EF4-FFF2-40B4-BE49-F238E27FC236}">
                <a16:creationId xmlns:a16="http://schemas.microsoft.com/office/drawing/2014/main" id="{1774998D-1B40-4E80-90C2-A06BD125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311" y="2412915"/>
            <a:ext cx="233198" cy="233198"/>
          </a:xfrm>
          <a:prstGeom prst="rect">
            <a:avLst/>
          </a:prstGeom>
        </p:spPr>
      </p:pic>
      <p:pic>
        <p:nvPicPr>
          <p:cNvPr id="67" name="Picture 36">
            <a:extLst>
              <a:ext uri="{FF2B5EF4-FFF2-40B4-BE49-F238E27FC236}">
                <a16:creationId xmlns:a16="http://schemas.microsoft.com/office/drawing/2014/main" id="{C17C1EE8-8A7A-4F0C-B5A4-4E52B355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8419" y="2074210"/>
            <a:ext cx="233198" cy="233198"/>
          </a:xfrm>
          <a:prstGeom prst="rect">
            <a:avLst/>
          </a:prstGeom>
        </p:spPr>
      </p:pic>
      <p:pic>
        <p:nvPicPr>
          <p:cNvPr id="68" name="Picture 37">
            <a:extLst>
              <a:ext uri="{FF2B5EF4-FFF2-40B4-BE49-F238E27FC236}">
                <a16:creationId xmlns:a16="http://schemas.microsoft.com/office/drawing/2014/main" id="{49BC87A4-EE13-4199-BE9E-0A2A1BBF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6632" y="3120673"/>
            <a:ext cx="233198" cy="233198"/>
          </a:xfrm>
          <a:prstGeom prst="rect">
            <a:avLst/>
          </a:prstGeom>
        </p:spPr>
      </p:pic>
      <p:pic>
        <p:nvPicPr>
          <p:cNvPr id="69" name="Picture 38">
            <a:extLst>
              <a:ext uri="{FF2B5EF4-FFF2-40B4-BE49-F238E27FC236}">
                <a16:creationId xmlns:a16="http://schemas.microsoft.com/office/drawing/2014/main" id="{D11DE1A4-52F5-4916-8F5C-53D86C90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8764" y="3253790"/>
            <a:ext cx="233198" cy="233198"/>
          </a:xfrm>
          <a:prstGeom prst="rect">
            <a:avLst/>
          </a:prstGeom>
        </p:spPr>
      </p:pic>
      <p:pic>
        <p:nvPicPr>
          <p:cNvPr id="70" name="Picture 39">
            <a:extLst>
              <a:ext uri="{FF2B5EF4-FFF2-40B4-BE49-F238E27FC236}">
                <a16:creationId xmlns:a16="http://schemas.microsoft.com/office/drawing/2014/main" id="{5C625057-6ECC-4C7F-A449-B55C7694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9248" y="3054400"/>
            <a:ext cx="233198" cy="233198"/>
          </a:xfrm>
          <a:prstGeom prst="rect">
            <a:avLst/>
          </a:prstGeom>
        </p:spPr>
      </p:pic>
      <p:pic>
        <p:nvPicPr>
          <p:cNvPr id="71" name="Picture 40">
            <a:extLst>
              <a:ext uri="{FF2B5EF4-FFF2-40B4-BE49-F238E27FC236}">
                <a16:creationId xmlns:a16="http://schemas.microsoft.com/office/drawing/2014/main" id="{C08FAFB0-EFC0-4016-9E4C-5858A28F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7091" y="3326407"/>
            <a:ext cx="233198" cy="233198"/>
          </a:xfrm>
          <a:prstGeom prst="rect">
            <a:avLst/>
          </a:prstGeom>
        </p:spPr>
      </p:pic>
      <p:pic>
        <p:nvPicPr>
          <p:cNvPr id="72" name="Picture 41">
            <a:extLst>
              <a:ext uri="{FF2B5EF4-FFF2-40B4-BE49-F238E27FC236}">
                <a16:creationId xmlns:a16="http://schemas.microsoft.com/office/drawing/2014/main" id="{A029B4B7-13F2-4619-94C0-8A873611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7972" y="3369134"/>
            <a:ext cx="233198" cy="233198"/>
          </a:xfrm>
          <a:prstGeom prst="rect">
            <a:avLst/>
          </a:prstGeom>
        </p:spPr>
      </p:pic>
      <p:pic>
        <p:nvPicPr>
          <p:cNvPr id="73" name="Picture 42">
            <a:extLst>
              <a:ext uri="{FF2B5EF4-FFF2-40B4-BE49-F238E27FC236}">
                <a16:creationId xmlns:a16="http://schemas.microsoft.com/office/drawing/2014/main" id="{7196E411-C687-485E-8334-A4BE0561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8665" y="2422539"/>
            <a:ext cx="233198" cy="233198"/>
          </a:xfrm>
          <a:prstGeom prst="rect">
            <a:avLst/>
          </a:prstGeom>
        </p:spPr>
      </p:pic>
      <p:pic>
        <p:nvPicPr>
          <p:cNvPr id="74" name="Picture 43">
            <a:extLst>
              <a:ext uri="{FF2B5EF4-FFF2-40B4-BE49-F238E27FC236}">
                <a16:creationId xmlns:a16="http://schemas.microsoft.com/office/drawing/2014/main" id="{41C54A25-74F8-4A0A-8EC2-BBCA7811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5603" y="2980429"/>
            <a:ext cx="233198" cy="233198"/>
          </a:xfrm>
          <a:prstGeom prst="rect">
            <a:avLst/>
          </a:prstGeom>
        </p:spPr>
      </p:pic>
      <p:pic>
        <p:nvPicPr>
          <p:cNvPr id="75" name="Picture 44">
            <a:extLst>
              <a:ext uri="{FF2B5EF4-FFF2-40B4-BE49-F238E27FC236}">
                <a16:creationId xmlns:a16="http://schemas.microsoft.com/office/drawing/2014/main" id="{19B06C24-2442-41CF-942A-E9633443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15525" y="2937801"/>
            <a:ext cx="233198" cy="233198"/>
          </a:xfrm>
          <a:prstGeom prst="rect">
            <a:avLst/>
          </a:prstGeom>
        </p:spPr>
      </p:pic>
      <p:pic>
        <p:nvPicPr>
          <p:cNvPr id="76" name="Picture 45">
            <a:extLst>
              <a:ext uri="{FF2B5EF4-FFF2-40B4-BE49-F238E27FC236}">
                <a16:creationId xmlns:a16="http://schemas.microsoft.com/office/drawing/2014/main" id="{2BB2E1A6-73BF-4494-8C6A-CE693D08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3690" y="2710406"/>
            <a:ext cx="233198" cy="233198"/>
          </a:xfrm>
          <a:prstGeom prst="rect">
            <a:avLst/>
          </a:prstGeom>
        </p:spPr>
      </p:pic>
      <p:pic>
        <p:nvPicPr>
          <p:cNvPr id="77" name="Picture 46">
            <a:extLst>
              <a:ext uri="{FF2B5EF4-FFF2-40B4-BE49-F238E27FC236}">
                <a16:creationId xmlns:a16="http://schemas.microsoft.com/office/drawing/2014/main" id="{28324CA7-EC8A-4198-A7B4-DE5799361D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1306" y="2719512"/>
            <a:ext cx="233198" cy="233198"/>
          </a:xfrm>
          <a:prstGeom prst="rect">
            <a:avLst/>
          </a:prstGeom>
        </p:spPr>
      </p:pic>
      <p:pic>
        <p:nvPicPr>
          <p:cNvPr id="78" name="Picture 47">
            <a:extLst>
              <a:ext uri="{FF2B5EF4-FFF2-40B4-BE49-F238E27FC236}">
                <a16:creationId xmlns:a16="http://schemas.microsoft.com/office/drawing/2014/main" id="{360D2587-1BEF-4763-A226-2C580496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6721" y="3252535"/>
            <a:ext cx="233198" cy="233198"/>
          </a:xfrm>
          <a:prstGeom prst="rect">
            <a:avLst/>
          </a:prstGeom>
        </p:spPr>
      </p:pic>
      <p:pic>
        <p:nvPicPr>
          <p:cNvPr id="79" name="Picture 48">
            <a:extLst>
              <a:ext uri="{FF2B5EF4-FFF2-40B4-BE49-F238E27FC236}">
                <a16:creationId xmlns:a16="http://schemas.microsoft.com/office/drawing/2014/main" id="{DD021517-4886-4AE4-A75F-1B595ABE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37771" y="2248261"/>
            <a:ext cx="233198" cy="233198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EC2169DE-046C-4AFE-A13F-CB39B635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2705" y="1954758"/>
            <a:ext cx="233198" cy="233198"/>
          </a:xfrm>
          <a:prstGeom prst="rect">
            <a:avLst/>
          </a:prstGeom>
        </p:spPr>
      </p:pic>
      <p:pic>
        <p:nvPicPr>
          <p:cNvPr id="81" name="Picture 50">
            <a:extLst>
              <a:ext uri="{FF2B5EF4-FFF2-40B4-BE49-F238E27FC236}">
                <a16:creationId xmlns:a16="http://schemas.microsoft.com/office/drawing/2014/main" id="{9E95E753-D2A4-448B-9504-8D7BEDEA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8067" y="1948907"/>
            <a:ext cx="233198" cy="233198"/>
          </a:xfrm>
          <a:prstGeom prst="rect">
            <a:avLst/>
          </a:prstGeom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D80F0389-D78F-4D24-9A77-C4BDD3D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02097" y="1726844"/>
            <a:ext cx="233198" cy="233198"/>
          </a:xfrm>
          <a:prstGeom prst="rect">
            <a:avLst/>
          </a:prstGeom>
        </p:spPr>
      </p:pic>
      <p:pic>
        <p:nvPicPr>
          <p:cNvPr id="83" name="Picture 52">
            <a:extLst>
              <a:ext uri="{FF2B5EF4-FFF2-40B4-BE49-F238E27FC236}">
                <a16:creationId xmlns:a16="http://schemas.microsoft.com/office/drawing/2014/main" id="{CA2716DD-DBEA-4FB8-9B53-1667242735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9342" y="2220432"/>
            <a:ext cx="233198" cy="233198"/>
          </a:xfrm>
          <a:prstGeom prst="rect">
            <a:avLst/>
          </a:prstGeom>
        </p:spPr>
      </p:pic>
      <p:pic>
        <p:nvPicPr>
          <p:cNvPr id="84" name="Picture 53">
            <a:extLst>
              <a:ext uri="{FF2B5EF4-FFF2-40B4-BE49-F238E27FC236}">
                <a16:creationId xmlns:a16="http://schemas.microsoft.com/office/drawing/2014/main" id="{9D9E0ED9-8610-4C74-BD2D-3C3A0C50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4030" y="2461810"/>
            <a:ext cx="233198" cy="233198"/>
          </a:xfrm>
          <a:prstGeom prst="rect">
            <a:avLst/>
          </a:prstGeom>
        </p:spPr>
      </p:pic>
      <p:pic>
        <p:nvPicPr>
          <p:cNvPr id="85" name="Picture 54">
            <a:extLst>
              <a:ext uri="{FF2B5EF4-FFF2-40B4-BE49-F238E27FC236}">
                <a16:creationId xmlns:a16="http://schemas.microsoft.com/office/drawing/2014/main" id="{3D204DFA-EE58-4C3C-812B-F958784E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5221" y="2686235"/>
            <a:ext cx="233198" cy="233198"/>
          </a:xfrm>
          <a:prstGeom prst="rect">
            <a:avLst/>
          </a:prstGeom>
        </p:spPr>
      </p:pic>
      <p:pic>
        <p:nvPicPr>
          <p:cNvPr id="86" name="Picture 55">
            <a:extLst>
              <a:ext uri="{FF2B5EF4-FFF2-40B4-BE49-F238E27FC236}">
                <a16:creationId xmlns:a16="http://schemas.microsoft.com/office/drawing/2014/main" id="{8DC1A095-1DED-4E0A-B4E4-777AF8A1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8925" y="2746372"/>
            <a:ext cx="233198" cy="233198"/>
          </a:xfrm>
          <a:prstGeom prst="rect">
            <a:avLst/>
          </a:prstGeom>
        </p:spPr>
      </p:pic>
      <p:pic>
        <p:nvPicPr>
          <p:cNvPr id="87" name="Picture 56">
            <a:extLst>
              <a:ext uri="{FF2B5EF4-FFF2-40B4-BE49-F238E27FC236}">
                <a16:creationId xmlns:a16="http://schemas.microsoft.com/office/drawing/2014/main" id="{145815D9-0D8E-4230-91B5-8575A3BB53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1801" y="3257331"/>
            <a:ext cx="233198" cy="233198"/>
          </a:xfrm>
          <a:prstGeom prst="rect">
            <a:avLst/>
          </a:prstGeom>
        </p:spPr>
      </p:pic>
      <p:sp>
        <p:nvSpPr>
          <p:cNvPr id="88" name="Shape 264">
            <a:extLst>
              <a:ext uri="{FF2B5EF4-FFF2-40B4-BE49-F238E27FC236}">
                <a16:creationId xmlns:a16="http://schemas.microsoft.com/office/drawing/2014/main" id="{0BF0CF51-A941-4190-A985-C86932B6BD0A}"/>
              </a:ext>
            </a:extLst>
          </p:cNvPr>
          <p:cNvSpPr/>
          <p:nvPr/>
        </p:nvSpPr>
        <p:spPr>
          <a:xfrm>
            <a:off x="2724600" y="3013706"/>
            <a:ext cx="785884" cy="766824"/>
          </a:xfrm>
          <a:prstGeom prst="ellipse">
            <a:avLst/>
          </a:prstGeom>
          <a:solidFill>
            <a:srgbClr val="004B87">
              <a:alpha val="40000"/>
            </a:srgbClr>
          </a:solidFill>
          <a:ln w="25400">
            <a:solidFill>
              <a:schemeClr val="tx2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 defTabSz="298201">
              <a:lnSpc>
                <a:spcPct val="120000"/>
              </a:lnSpc>
              <a:defRPr sz="1200"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sz="1050" dirty="0"/>
              <a:t>SP</a:t>
            </a:r>
            <a:r>
              <a:rPr lang="en-US" sz="1050" dirty="0"/>
              <a:t>A</a:t>
            </a:r>
            <a:r>
              <a:rPr sz="1050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B15AF9C-D118-4BD5-A352-BFB138ADF4F8}"/>
                  </a:ext>
                </a:extLst>
              </p:cNvPr>
              <p:cNvSpPr/>
              <p:nvPr/>
            </p:nvSpPr>
            <p:spPr>
              <a:xfrm>
                <a:off x="4071276" y="1291580"/>
                <a:ext cx="4631609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latin typeface="Intel Clear"/>
                  </a:rPr>
                  <a:t>Логистическая регрессия</a:t>
                </a:r>
              </a:p>
              <a:p>
                <a:endParaRPr lang="ru-RU" sz="3200" dirty="0">
                  <a:latin typeface="Intel Clea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3200" dirty="0"/>
              </a:p>
              <a:p>
                <a:endParaRPr lang="ru-RU" sz="3200" dirty="0"/>
              </a:p>
              <a:p>
                <a:r>
                  <a:rPr lang="en-US" sz="3200" dirty="0"/>
                  <a:t>k, b – </a:t>
                </a:r>
                <a:r>
                  <a:rPr lang="ru-RU" sz="3200" dirty="0"/>
                  <a:t>обучаемые параметры</a:t>
                </a:r>
              </a:p>
              <a:p>
                <a:endParaRPr lang="ru-RU" sz="3200" b="0" i="0" dirty="0">
                  <a:effectLst/>
                  <a:latin typeface="Intel Clear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B15AF9C-D118-4BD5-A352-BFB138ADF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76" y="1291580"/>
                <a:ext cx="4631609" cy="3539430"/>
              </a:xfrm>
              <a:prstGeom prst="rect">
                <a:avLst/>
              </a:prstGeom>
              <a:blipFill>
                <a:blip r:embed="rId3"/>
                <a:stretch>
                  <a:fillRect l="-3421" t="-2241" r="-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Заголовок 2">
            <a:extLst>
              <a:ext uri="{FF2B5EF4-FFF2-40B4-BE49-F238E27FC236}">
                <a16:creationId xmlns:a16="http://schemas.microsoft.com/office/drawing/2014/main" id="{0540B00D-8B9D-44DB-BA25-6D7413FB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19279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06F328-B6FA-43E0-B60C-DB583BD9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16272D1C-BEEB-46F6-813A-BD54742FABA8}"/>
              </a:ext>
            </a:extLst>
          </p:cNvPr>
          <p:cNvCxnSpPr/>
          <p:nvPr/>
        </p:nvCxnSpPr>
        <p:spPr>
          <a:xfrm>
            <a:off x="455613" y="4629150"/>
            <a:ext cx="822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3DFB8A8B-9617-4095-9EA5-F6D045A263C0}"/>
              </a:ext>
            </a:extLst>
          </p:cNvPr>
          <p:cNvCxnSpPr/>
          <p:nvPr/>
        </p:nvCxnSpPr>
        <p:spPr>
          <a:xfrm flipV="1">
            <a:off x="455613" y="1052945"/>
            <a:ext cx="0" cy="357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C2EC65A-C6FF-4EE0-87FF-C1001D8FC49D}"/>
              </a:ext>
            </a:extLst>
          </p:cNvPr>
          <p:cNvSpPr/>
          <p:nvPr/>
        </p:nvSpPr>
        <p:spPr>
          <a:xfrm>
            <a:off x="1191491" y="1371600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E2CE77F-7912-4856-841D-52A3E40346E4}"/>
              </a:ext>
            </a:extLst>
          </p:cNvPr>
          <p:cNvSpPr/>
          <p:nvPr/>
        </p:nvSpPr>
        <p:spPr>
          <a:xfrm>
            <a:off x="1801091" y="1593266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DBE9C3BA-F1AE-4D93-A4BB-6BB714CA86DF}"/>
              </a:ext>
            </a:extLst>
          </p:cNvPr>
          <p:cNvSpPr/>
          <p:nvPr/>
        </p:nvSpPr>
        <p:spPr>
          <a:xfrm>
            <a:off x="1191491" y="2016702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AC9EC146-732C-42D4-92F1-ECBC573D90F1}"/>
              </a:ext>
            </a:extLst>
          </p:cNvPr>
          <p:cNvSpPr/>
          <p:nvPr/>
        </p:nvSpPr>
        <p:spPr>
          <a:xfrm>
            <a:off x="1641764" y="2252138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AE9412DB-311E-4D9B-B0E2-E8B9FAD9DFC7}"/>
              </a:ext>
            </a:extLst>
          </p:cNvPr>
          <p:cNvSpPr/>
          <p:nvPr/>
        </p:nvSpPr>
        <p:spPr>
          <a:xfrm>
            <a:off x="1641764" y="1063632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4C2964B6-4163-47D8-AA59-8539F51C8A8D}"/>
              </a:ext>
            </a:extLst>
          </p:cNvPr>
          <p:cNvSpPr/>
          <p:nvPr/>
        </p:nvSpPr>
        <p:spPr>
          <a:xfrm>
            <a:off x="3803072" y="3124978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096D950-669C-42B5-88CA-6200D616831D}"/>
              </a:ext>
            </a:extLst>
          </p:cNvPr>
          <p:cNvSpPr/>
          <p:nvPr/>
        </p:nvSpPr>
        <p:spPr>
          <a:xfrm>
            <a:off x="3602181" y="3655398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C81DE646-AFBA-43B6-BD6D-6EE18245A00C}"/>
              </a:ext>
            </a:extLst>
          </p:cNvPr>
          <p:cNvSpPr/>
          <p:nvPr/>
        </p:nvSpPr>
        <p:spPr>
          <a:xfrm>
            <a:off x="4368727" y="3346644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3414F06B-24C1-4164-B8F9-779F09B3604B}"/>
              </a:ext>
            </a:extLst>
          </p:cNvPr>
          <p:cNvSpPr/>
          <p:nvPr/>
        </p:nvSpPr>
        <p:spPr>
          <a:xfrm>
            <a:off x="4204854" y="3899589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6D10D834-09BA-4550-AB4F-902DFA39DAB4}"/>
              </a:ext>
            </a:extLst>
          </p:cNvPr>
          <p:cNvSpPr/>
          <p:nvPr/>
        </p:nvSpPr>
        <p:spPr>
          <a:xfrm>
            <a:off x="3099954" y="3908970"/>
            <a:ext cx="401782" cy="44333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EC07DBB2-D74F-4220-975B-32F165E0FA32}"/>
              </a:ext>
            </a:extLst>
          </p:cNvPr>
          <p:cNvSpPr/>
          <p:nvPr/>
        </p:nvSpPr>
        <p:spPr>
          <a:xfrm>
            <a:off x="3089564" y="1371600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700C5A53-174A-4A4F-A008-91B223FF318C}"/>
              </a:ext>
            </a:extLst>
          </p:cNvPr>
          <p:cNvSpPr/>
          <p:nvPr/>
        </p:nvSpPr>
        <p:spPr>
          <a:xfrm>
            <a:off x="3515964" y="1207122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1464CFEA-64D8-4C08-9261-BE9407AF3D94}"/>
              </a:ext>
            </a:extLst>
          </p:cNvPr>
          <p:cNvSpPr/>
          <p:nvPr/>
        </p:nvSpPr>
        <p:spPr>
          <a:xfrm>
            <a:off x="3466727" y="1704075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C7298620-AA2E-4F5A-9169-1D6E17DF7165}"/>
              </a:ext>
            </a:extLst>
          </p:cNvPr>
          <p:cNvSpPr/>
          <p:nvPr/>
        </p:nvSpPr>
        <p:spPr>
          <a:xfrm>
            <a:off x="3941617" y="1496203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2DFC1B88-B87F-48EB-9581-9C19FA6D0382}"/>
              </a:ext>
            </a:extLst>
          </p:cNvPr>
          <p:cNvSpPr/>
          <p:nvPr/>
        </p:nvSpPr>
        <p:spPr>
          <a:xfrm>
            <a:off x="3843890" y="2048434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543FAD33-6284-485A-A93E-5CD59ACD347C}"/>
              </a:ext>
            </a:extLst>
          </p:cNvPr>
          <p:cNvSpPr/>
          <p:nvPr/>
        </p:nvSpPr>
        <p:spPr>
          <a:xfrm>
            <a:off x="1190325" y="3861264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2A9D3D09-096B-4BC3-9917-8E4B205DB932}"/>
              </a:ext>
            </a:extLst>
          </p:cNvPr>
          <p:cNvSpPr/>
          <p:nvPr/>
        </p:nvSpPr>
        <p:spPr>
          <a:xfrm>
            <a:off x="1439707" y="3580439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FCE45D6E-D724-4C95-8B5F-073050A032E0}"/>
              </a:ext>
            </a:extLst>
          </p:cNvPr>
          <p:cNvSpPr/>
          <p:nvPr/>
        </p:nvSpPr>
        <p:spPr>
          <a:xfrm>
            <a:off x="1801091" y="3936622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BCF9B076-4C10-4A1B-A874-38ABFC84F0AD}"/>
              </a:ext>
            </a:extLst>
          </p:cNvPr>
          <p:cNvSpPr/>
          <p:nvPr/>
        </p:nvSpPr>
        <p:spPr>
          <a:xfrm>
            <a:off x="1842655" y="3459398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FE5B15B6-A621-408B-B91B-057BB4BF309E}"/>
              </a:ext>
            </a:extLst>
          </p:cNvPr>
          <p:cNvSpPr/>
          <p:nvPr/>
        </p:nvSpPr>
        <p:spPr>
          <a:xfrm>
            <a:off x="1053139" y="3459398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AE9A08D2-952B-4A49-A291-0C3878481F6B}"/>
              </a:ext>
            </a:extLst>
          </p:cNvPr>
          <p:cNvSpPr/>
          <p:nvPr/>
        </p:nvSpPr>
        <p:spPr>
          <a:xfrm>
            <a:off x="1496460" y="4207499"/>
            <a:ext cx="336345" cy="336345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2EBC3-1733-435F-9B48-AC9E2D417F54}"/>
              </a:ext>
            </a:extLst>
          </p:cNvPr>
          <p:cNvSpPr txBox="1"/>
          <p:nvPr/>
        </p:nvSpPr>
        <p:spPr>
          <a:xfrm>
            <a:off x="6774873" y="1543466"/>
            <a:ext cx="914400" cy="1803167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1500" dirty="0"/>
              <a:t>?</a:t>
            </a:r>
            <a:endParaRPr lang="ru-RU" sz="115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544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A9042D-046F-422C-805D-EA44B9AC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F12C2CC-B6C1-46A7-8121-86BB00EA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Нейрон настоящий</a:t>
            </a:r>
          </a:p>
        </p:txBody>
      </p:sp>
      <p:pic>
        <p:nvPicPr>
          <p:cNvPr id="2050" name="Picture 2" descr="Картинки по запросу нейрон">
            <a:extLst>
              <a:ext uri="{FF2B5EF4-FFF2-40B4-BE49-F238E27FC236}">
                <a16:creationId xmlns:a16="http://schemas.microsoft.com/office/drawing/2014/main" id="{65628ED9-45FE-40AE-A89B-3B847582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49" y="1059872"/>
            <a:ext cx="6333114" cy="32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71A1B94-7343-4810-BF28-F4DA1CF1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B938EC9-23F9-42FA-80EC-7E8B1915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 искусственный </a:t>
            </a:r>
          </a:p>
        </p:txBody>
      </p:sp>
      <p:pic>
        <p:nvPicPr>
          <p:cNvPr id="3074" name="Picture 2" descr="Картинки по запросу искусственный нейрон">
            <a:extLst>
              <a:ext uri="{FF2B5EF4-FFF2-40B4-BE49-F238E27FC236}">
                <a16:creationId xmlns:a16="http://schemas.microsoft.com/office/drawing/2014/main" id="{F8CFE6BF-9F5D-47D9-B746-34F71FA8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77528"/>
            <a:ext cx="6722918" cy="31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92F1B0-5C71-4A52-8F3E-84068DDE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3A8F070-8FFA-4520-9813-4872D394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активации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32459D-9AB4-40A3-878E-FB06777D75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BF66FF-91B4-469F-878B-6652307A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41" y="1391708"/>
            <a:ext cx="5288756" cy="30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828CCF3-ADD9-44D5-AAD1-6CD9291D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8EB4B5E-52C4-4B05-AF48-7663E9B2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0C0D09-0FC5-4878-B294-F0A8F75DEE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18703" y="858837"/>
            <a:ext cx="6503420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65C57A-3922-4E07-8EA6-69E13653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99FE693-B6A1-42F5-AF3B-1E1B2659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нейросетью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AC1DE8-03CE-40E6-960D-EF88E9A4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339" y="1027001"/>
            <a:ext cx="9254339" cy="304264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3D215B5-38C8-487A-A642-4013A705CFC8}"/>
              </a:ext>
            </a:extLst>
          </p:cNvPr>
          <p:cNvSpPr/>
          <p:nvPr/>
        </p:nvSpPr>
        <p:spPr>
          <a:xfrm>
            <a:off x="0" y="4262351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274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EBEA87-05AF-4D8B-A5C7-C84777E9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87EDACA-C2B8-432F-BAC8-44B79596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нейросетью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43FAFB-CA3C-4E18-AFDF-7427ED9766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056556"/>
            <a:ext cx="9144000" cy="274770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6790D1-489A-4782-B4F1-75483B3C70A8}"/>
              </a:ext>
            </a:extLst>
          </p:cNvPr>
          <p:cNvSpPr/>
          <p:nvPr/>
        </p:nvSpPr>
        <p:spPr>
          <a:xfrm>
            <a:off x="0" y="4262351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12139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EBEA87-05AF-4D8B-A5C7-C84777E9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87EDACA-C2B8-432F-BAC8-44B79596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нейросетью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6A0F0A-F49A-48D5-B35E-A7A988DD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85" y="1021942"/>
            <a:ext cx="9242607" cy="278805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9801654-1308-4647-8090-B41D31F72004}"/>
              </a:ext>
            </a:extLst>
          </p:cNvPr>
          <p:cNvSpPr/>
          <p:nvPr/>
        </p:nvSpPr>
        <p:spPr>
          <a:xfrm>
            <a:off x="0" y="4262351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24255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7EBEA87-05AF-4D8B-A5C7-C84777E9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87EDACA-C2B8-432F-BAC8-44B79596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нейросетью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F04B3A-8204-4121-9382-9057A9B5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85" y="1063874"/>
            <a:ext cx="9227130" cy="284743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E0BC3CC-0930-441F-93B7-DDD3BEF2E14D}"/>
              </a:ext>
            </a:extLst>
          </p:cNvPr>
          <p:cNvSpPr/>
          <p:nvPr/>
        </p:nvSpPr>
        <p:spPr>
          <a:xfrm>
            <a:off x="0" y="4262351"/>
            <a:ext cx="329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26584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BEF4C3B-54A5-4151-A85F-CEE73A11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013B6E-39AB-4542-9035-0695361440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2" y="984250"/>
            <a:ext cx="8228012" cy="342582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3200" i="1" dirty="0">
                <a:solidFill>
                  <a:schemeClr val="tx1"/>
                </a:solidFill>
              </a:rPr>
              <a:t>Любая достаточно развитая </a:t>
            </a:r>
          </a:p>
          <a:p>
            <a:pPr>
              <a:spcBef>
                <a:spcPts val="0"/>
              </a:spcBef>
            </a:pPr>
            <a:r>
              <a:rPr lang="ru-RU" sz="3200" i="1" dirty="0">
                <a:solidFill>
                  <a:schemeClr val="tx1"/>
                </a:solidFill>
              </a:rPr>
              <a:t>технология неотличима от магии.</a:t>
            </a:r>
          </a:p>
          <a:p>
            <a:pPr>
              <a:spcBef>
                <a:spcPts val="0"/>
              </a:spcBef>
            </a:pPr>
            <a:endParaRPr lang="ru-RU" sz="3200" i="1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r>
              <a:rPr lang="ru-RU" sz="3200" dirty="0">
                <a:solidFill>
                  <a:schemeClr val="tx1"/>
                </a:solidFill>
              </a:rPr>
              <a:t>Третий закон Кларка</a:t>
            </a:r>
          </a:p>
          <a:p>
            <a:pPr>
              <a:spcBef>
                <a:spcPts val="0"/>
              </a:spcBef>
            </a:pP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1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97148B2-6680-4906-AAA5-AEF459AC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C87DEDF-82FF-4CC6-BD33-71A1F563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FB379B-9CFD-4276-99D9-409DFB0B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1" y="1288243"/>
            <a:ext cx="8229600" cy="183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F9872-79F5-46EB-869D-9E063D8653A8}"/>
              </a:ext>
            </a:extLst>
          </p:cNvPr>
          <p:cNvSpPr txBox="1"/>
          <p:nvPr/>
        </p:nvSpPr>
        <p:spPr>
          <a:xfrm>
            <a:off x="609600" y="3371850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 err="1">
                <a:effectLst/>
              </a:rPr>
              <a:t>Недообучение</a:t>
            </a:r>
            <a:r>
              <a:rPr lang="ru-RU" sz="2400" dirty="0">
                <a:effectLst/>
              </a:rPr>
              <a:t>	 Правильный результат     Переобучение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423181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en-US" dirty="0"/>
              <a:t>Deep Learning, CNN</a:t>
            </a:r>
          </a:p>
        </p:txBody>
      </p:sp>
    </p:spTree>
    <p:extLst>
      <p:ext uri="{BB962C8B-B14F-4D97-AF65-F5344CB8AC3E}">
        <p14:creationId xmlns:p14="http://schemas.microsoft.com/office/powerpoint/2010/main" val="1422701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688ACB-2F86-435C-920A-B340F4EF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1D5B33D-68C7-4F92-8BBF-2187F261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(</a:t>
            </a:r>
            <a:r>
              <a:rPr lang="ru-RU" dirty="0"/>
              <a:t>глубокое/глубинное обучение)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C51016-E31D-4E71-83D0-3787926B46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Методы известны давно:</a:t>
            </a:r>
          </a:p>
          <a:p>
            <a:r>
              <a:rPr lang="en-US" sz="3200" dirty="0">
                <a:solidFill>
                  <a:schemeClr val="tx1"/>
                </a:solidFill>
              </a:rPr>
              <a:t>CNN – </a:t>
            </a:r>
            <a:r>
              <a:rPr lang="ru-RU" sz="3200" dirty="0">
                <a:solidFill>
                  <a:schemeClr val="tx1"/>
                </a:solidFill>
              </a:rPr>
              <a:t>1988 г., </a:t>
            </a:r>
            <a:r>
              <a:rPr lang="en-US" sz="3200" dirty="0">
                <a:solidFill>
                  <a:schemeClr val="tx1"/>
                </a:solidFill>
              </a:rPr>
              <a:t>LSTM – 1997 </a:t>
            </a:r>
            <a:r>
              <a:rPr lang="ru-RU" sz="3200" dirty="0">
                <a:solidFill>
                  <a:schemeClr val="tx1"/>
                </a:solidFill>
              </a:rPr>
              <a:t>г.</a:t>
            </a:r>
          </a:p>
          <a:p>
            <a:pPr marL="342900" indent="-3429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Качественный прогресс после 20</a:t>
            </a:r>
            <a:r>
              <a:rPr lang="en-US" sz="3200" dirty="0">
                <a:solidFill>
                  <a:schemeClr val="tx1"/>
                </a:solidFill>
              </a:rPr>
              <a:t>0</a:t>
            </a:r>
            <a:r>
              <a:rPr lang="ru-RU" sz="3200" dirty="0">
                <a:solidFill>
                  <a:schemeClr val="tx1"/>
                </a:solidFill>
              </a:rPr>
              <a:t>6 г.</a:t>
            </a:r>
          </a:p>
          <a:p>
            <a:pPr marL="342900" indent="-3429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Объемные архитектуры с множеством скрытых слоев</a:t>
            </a:r>
          </a:p>
          <a:p>
            <a:pPr marL="342900" indent="-342900">
              <a:buFontTx/>
              <a:buChar char="-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223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329E7F-9D65-4A86-AFCC-55C5F8E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C311E7-9E91-4022-9D32-3E9A1A3B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нейронные сети (</a:t>
            </a:r>
            <a:r>
              <a:rPr lang="en-US" dirty="0"/>
              <a:t>Convolutional Neural Network, CNN)</a:t>
            </a:r>
            <a:endParaRPr lang="ru-RU" dirty="0"/>
          </a:p>
        </p:txBody>
      </p:sp>
      <p:pic>
        <p:nvPicPr>
          <p:cNvPr id="4098" name="Picture 2" descr="https://upload.wikimedia.org/wikipedia/commons/thumb/4/4f/3D_Convolution_Animation.gif/220px-3D_Convolution_Animation.gif">
            <a:extLst>
              <a:ext uri="{FF2B5EF4-FFF2-40B4-BE49-F238E27FC236}">
                <a16:creationId xmlns:a16="http://schemas.microsoft.com/office/drawing/2014/main" id="{6D4100CB-A612-407E-B52D-E45A13349DE5}"/>
              </a:ext>
            </a:extLst>
          </p:cNvPr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98" y="1371491"/>
            <a:ext cx="3407631" cy="30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артинки по запросу Ян Лекун">
            <a:extLst>
              <a:ext uri="{FF2B5EF4-FFF2-40B4-BE49-F238E27FC236}">
                <a16:creationId xmlns:a16="http://schemas.microsoft.com/office/drawing/2014/main" id="{F8E19535-878C-42E6-A516-2A784E9C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87" y="1371491"/>
            <a:ext cx="3905537" cy="255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C9987EE-0A1E-4610-8AC0-6C3848B4D199}"/>
              </a:ext>
            </a:extLst>
          </p:cNvPr>
          <p:cNvSpPr txBox="1">
            <a:spLocks/>
          </p:cNvSpPr>
          <p:nvPr/>
        </p:nvSpPr>
        <p:spPr>
          <a:xfrm>
            <a:off x="5581726" y="4069769"/>
            <a:ext cx="2501486" cy="1028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i="1" dirty="0"/>
              <a:t>Yann </a:t>
            </a:r>
            <a:r>
              <a:rPr lang="en-US" i="1" dirty="0" err="1"/>
              <a:t>LeCun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13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151FDD0-3A1A-4B8D-8FFD-D0377E82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53EE20D-0EBE-4C9A-A739-03CA866C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Причины популярности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21C352-D841-4B2E-B0DE-5512BC94EF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1203325"/>
            <a:ext cx="8550338" cy="34258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Информационный взрыв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Рост вычислительных ресурсов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Широкий выбор инструментов для работы с НС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ru-RU" sz="3200" dirty="0">
                <a:solidFill>
                  <a:schemeClr val="tx1"/>
                </a:solidFill>
              </a:rPr>
              <a:t>Огромное количество примеров и опубликованных материалов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2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329E7F-9D65-4A86-AFCC-55C5F8E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C311E7-9E91-4022-9D32-3E9A1A3B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архитектура </a:t>
            </a:r>
            <a:r>
              <a:rPr lang="en-US" dirty="0"/>
              <a:t>CNN</a:t>
            </a:r>
            <a:endParaRPr lang="ru-RU" dirty="0"/>
          </a:p>
        </p:txBody>
      </p:sp>
      <p:pic>
        <p:nvPicPr>
          <p:cNvPr id="5122" name="Picture 2" descr="File:Typical cnn.png">
            <a:extLst>
              <a:ext uri="{FF2B5EF4-FFF2-40B4-BE49-F238E27FC236}">
                <a16:creationId xmlns:a16="http://schemas.microsoft.com/office/drawing/2014/main" id="{16D827DB-8CA1-4F70-A440-67F8E9E3D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524866"/>
            <a:ext cx="7620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1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5E72AB-6BC6-439F-B817-1811BF3B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8887BC-C67A-4B22-BA95-431A6225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7D57DF-E177-4C5F-9452-6655FD53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90" y="979032"/>
            <a:ext cx="5232328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74B466-25CA-4F10-A7EB-7D634567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2C5C9-920D-42CC-9B5C-3D2D03F5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Subsamling</a:t>
            </a:r>
            <a:r>
              <a:rPr lang="en-US" dirty="0"/>
              <a:t> (pooling)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B5579F-7955-4500-A043-FB8860BFCA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F2BE8-C976-4FDF-9C9E-7F4DB7AC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177528"/>
            <a:ext cx="5454169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329E7F-9D65-4A86-AFCC-55C5F8E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C311E7-9E91-4022-9D32-3E9A1A3B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сети </a:t>
            </a:r>
            <a:r>
              <a:rPr lang="en-US" dirty="0"/>
              <a:t>Inception</a:t>
            </a:r>
            <a:endParaRPr lang="ru-RU" dirty="0"/>
          </a:p>
        </p:txBody>
      </p:sp>
      <p:pic>
        <p:nvPicPr>
          <p:cNvPr id="6148" name="Picture 4" descr="Картинки по запросу inception deep learning architecture">
            <a:extLst>
              <a:ext uri="{FF2B5EF4-FFF2-40B4-BE49-F238E27FC236}">
                <a16:creationId xmlns:a16="http://schemas.microsoft.com/office/drawing/2014/main" id="{497F08A6-B389-4EBB-B0FC-82170BFE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1295189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329E7F-9D65-4A86-AFCC-55C5F8E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C311E7-9E91-4022-9D32-3E9A1A3B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сети </a:t>
            </a:r>
            <a:r>
              <a:rPr lang="en-US" dirty="0"/>
              <a:t>Inception</a:t>
            </a:r>
            <a:r>
              <a:rPr lang="ru-RU" dirty="0"/>
              <a:t>, один блок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6C48A6-DC90-45F9-AA1A-C9EB7D05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3" y="1075697"/>
            <a:ext cx="3315887" cy="32053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AE3B1F-7E3F-43EE-9555-95108E2FE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85" y="1009631"/>
            <a:ext cx="3780992" cy="3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186611" y="1060450"/>
            <a:ext cx="8681164" cy="3425825"/>
          </a:xfrm>
        </p:spPr>
        <p:txBody>
          <a:bodyPr/>
          <a:lstStyle/>
          <a:p>
            <a:r>
              <a:rPr lang="ru-RU" sz="2400" b="1" dirty="0">
                <a:solidFill>
                  <a:schemeClr val="tx1"/>
                </a:solidFill>
              </a:rPr>
              <a:t>Машинное обучение (англ. </a:t>
            </a:r>
            <a:r>
              <a:rPr lang="ru-RU" sz="2400" b="1" dirty="0" err="1">
                <a:solidFill>
                  <a:schemeClr val="tx1"/>
                </a:solidFill>
              </a:rPr>
              <a:t>Machine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r>
              <a:rPr lang="ru-RU" sz="2400" b="1" dirty="0" err="1">
                <a:solidFill>
                  <a:schemeClr val="tx1"/>
                </a:solidFill>
              </a:rPr>
              <a:t>Learning</a:t>
            </a:r>
            <a:r>
              <a:rPr lang="ru-RU" sz="2400" b="1" dirty="0">
                <a:solidFill>
                  <a:schemeClr val="tx1"/>
                </a:solidFill>
              </a:rPr>
              <a:t>, ML) </a:t>
            </a:r>
            <a:r>
              <a:rPr lang="ru-RU" sz="2400" dirty="0">
                <a:solidFill>
                  <a:schemeClr val="tx1"/>
                </a:solidFill>
              </a:rPr>
              <a:t>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endParaRPr lang="ru-RU" sz="2000" b="1" dirty="0">
              <a:solidFill>
                <a:schemeClr val="tx1"/>
              </a:solidFill>
            </a:endParaRPr>
          </a:p>
          <a:p>
            <a:r>
              <a:rPr lang="ru-RU" sz="2400" b="1" dirty="0">
                <a:solidFill>
                  <a:schemeClr val="tx1"/>
                </a:solidFill>
              </a:rPr>
              <a:t>Искусственная нейронная сеть (ИНС) </a:t>
            </a:r>
            <a:r>
              <a:rPr lang="ru-RU" sz="2400" dirty="0">
                <a:solidFill>
                  <a:schemeClr val="tx1"/>
                </a:solidFill>
              </a:rPr>
              <a:t>— математическая модель, а также её программное или аппаратное воплощение, построенная по принципу организации и функционирования биологических нейронных сетей — сетей нервных клеток живого организма.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8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Признаки изображений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231678" y="979390"/>
            <a:ext cx="8228012" cy="342582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Значения цвета и яркости пикселей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Градиенты и их направления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Гистограммы градиентов (HOG)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Гистограммы цветовых компонент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Свертки различными ядрами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Дескрипторы ключевых точек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Характеристики контуров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Моменты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LBP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 err="1">
                <a:solidFill>
                  <a:schemeClr val="tx1"/>
                </a:solidFill>
              </a:rPr>
              <a:t>Haar</a:t>
            </a:r>
            <a:endParaRPr lang="ru-RU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ru-RU" dirty="0">
                <a:solidFill>
                  <a:schemeClr val="tx1"/>
                </a:solidFill>
              </a:rPr>
              <a:t>…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12" y="461282"/>
            <a:ext cx="2667000" cy="19882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62" y="2500446"/>
            <a:ext cx="2152650" cy="2124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469" y="2814771"/>
            <a:ext cx="22288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5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65DA30A-5F97-4CA6-83A1-071517AE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BABC05-7D28-4C23-8575-A809397E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ru-RU" dirty="0" err="1"/>
              <a:t>сверточных</a:t>
            </a:r>
            <a:r>
              <a:rPr lang="ru-RU" dirty="0"/>
              <a:t> слоев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5ED02B-5C08-4017-AE28-CD3AA63C8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6200000">
            <a:off x="-866654" y="2500552"/>
            <a:ext cx="3643504" cy="582036"/>
          </a:xfrm>
        </p:spPr>
        <p:txBody>
          <a:bodyPr/>
          <a:lstStyle/>
          <a:p>
            <a:r>
              <a:rPr lang="ru-RU" sz="2400" dirty="0">
                <a:solidFill>
                  <a:schemeClr val="tx1"/>
                </a:solidFill>
              </a:rPr>
              <a:t>Первый </a:t>
            </a:r>
            <a:r>
              <a:rPr lang="ru-RU" sz="2400" dirty="0" err="1">
                <a:solidFill>
                  <a:schemeClr val="tx1"/>
                </a:solidFill>
              </a:rPr>
              <a:t>сверточный</a:t>
            </a:r>
            <a:r>
              <a:rPr lang="ru-RU" sz="2400" dirty="0">
                <a:solidFill>
                  <a:schemeClr val="tx1"/>
                </a:solidFill>
              </a:rPr>
              <a:t> слой</a:t>
            </a:r>
          </a:p>
        </p:txBody>
      </p:sp>
      <p:pic>
        <p:nvPicPr>
          <p:cNvPr id="7172" name="Picture 4" descr="Картинки по запросу CNN layers  face">
            <a:extLst>
              <a:ext uri="{FF2B5EF4-FFF2-40B4-BE49-F238E27FC236}">
                <a16:creationId xmlns:a16="http://schemas.microsoft.com/office/drawing/2014/main" id="{5ED6B4AC-0FEC-4914-A447-3F9AA2C6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2" y="1203325"/>
            <a:ext cx="6153150" cy="34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A207D1DF-8C70-4733-AFDB-5CACAB38159F}"/>
              </a:ext>
            </a:extLst>
          </p:cNvPr>
          <p:cNvSpPr txBox="1">
            <a:spLocks/>
          </p:cNvSpPr>
          <p:nvPr/>
        </p:nvSpPr>
        <p:spPr>
          <a:xfrm rot="16200000">
            <a:off x="6664230" y="1565370"/>
            <a:ext cx="1773140" cy="5820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tx1"/>
                </a:solidFill>
              </a:rPr>
              <a:t>Второй слой</a:t>
            </a:r>
          </a:p>
        </p:txBody>
      </p:sp>
      <p:sp>
        <p:nvSpPr>
          <p:cNvPr id="8" name="Объект 3">
            <a:extLst>
              <a:ext uri="{FF2B5EF4-FFF2-40B4-BE49-F238E27FC236}">
                <a16:creationId xmlns:a16="http://schemas.microsoft.com/office/drawing/2014/main" id="{561E251B-5FDE-43AF-9A89-3078BE36C2FE}"/>
              </a:ext>
            </a:extLst>
          </p:cNvPr>
          <p:cNvSpPr txBox="1">
            <a:spLocks/>
          </p:cNvSpPr>
          <p:nvPr/>
        </p:nvSpPr>
        <p:spPr>
          <a:xfrm rot="16200000">
            <a:off x="6664230" y="3435734"/>
            <a:ext cx="1773140" cy="5820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tx1"/>
                </a:solidFill>
              </a:rPr>
              <a:t>Третий слой</a:t>
            </a:r>
          </a:p>
        </p:txBody>
      </p:sp>
    </p:spTree>
    <p:extLst>
      <p:ext uri="{BB962C8B-B14F-4D97-AF65-F5344CB8AC3E}">
        <p14:creationId xmlns:p14="http://schemas.microsoft.com/office/powerpoint/2010/main" val="17622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6226628" cy="657255"/>
          </a:xfrm>
        </p:spPr>
        <p:txBody>
          <a:bodyPr/>
          <a:lstStyle/>
          <a:p>
            <a:r>
              <a:rPr lang="en-US" dirty="0"/>
              <a:t>MMIST (</a:t>
            </a:r>
            <a:r>
              <a:rPr lang="ru-RU" dirty="0"/>
              <a:t>рукописные цифры)</a:t>
            </a:r>
            <a:endParaRPr lang="en-US" dirty="0"/>
          </a:p>
        </p:txBody>
      </p:sp>
      <p:pic>
        <p:nvPicPr>
          <p:cNvPr id="1026" name="Picture 2" descr="Картинки по запросу M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966103"/>
            <a:ext cx="3670461" cy="36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1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6226628" cy="657255"/>
          </a:xfrm>
        </p:spPr>
        <p:txBody>
          <a:bodyPr/>
          <a:lstStyle/>
          <a:p>
            <a:r>
              <a:rPr lang="en-US" dirty="0"/>
              <a:t>MMIST (</a:t>
            </a:r>
            <a:r>
              <a:rPr lang="ru-RU" dirty="0"/>
              <a:t>рукописные цифры)</a:t>
            </a:r>
            <a:endParaRPr lang="en-US" dirty="0"/>
          </a:p>
        </p:txBody>
      </p:sp>
      <p:pic>
        <p:nvPicPr>
          <p:cNvPr id="1026" name="Picture 2" descr="Картинки по запросу M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966103"/>
            <a:ext cx="3670461" cy="36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8678" y="1054359"/>
            <a:ext cx="4777273" cy="13716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Точность </a:t>
            </a:r>
            <a:r>
              <a:rPr lang="ru-RU" sz="2800" dirty="0" err="1"/>
              <a:t>нейросети</a:t>
            </a:r>
            <a:r>
              <a:rPr lang="ru-RU" sz="2800" dirty="0"/>
              <a:t> – 99.79%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0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6226628" cy="657255"/>
          </a:xfrm>
        </p:spPr>
        <p:txBody>
          <a:bodyPr/>
          <a:lstStyle/>
          <a:p>
            <a:r>
              <a:rPr lang="en-US" dirty="0"/>
              <a:t>MMIST (</a:t>
            </a:r>
            <a:r>
              <a:rPr lang="ru-RU" dirty="0"/>
              <a:t>рукописные цифры)</a:t>
            </a:r>
            <a:endParaRPr lang="en-US" dirty="0"/>
          </a:p>
        </p:txBody>
      </p:sp>
      <p:pic>
        <p:nvPicPr>
          <p:cNvPr id="1026" name="Picture 2" descr="Картинки по запросу M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966103"/>
            <a:ext cx="3670461" cy="36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8678" y="1054359"/>
            <a:ext cx="4777273" cy="13716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/>
              <a:t>Точность </a:t>
            </a:r>
            <a:r>
              <a:rPr lang="ru-RU" sz="2800" dirty="0" err="1"/>
              <a:t>нейросети</a:t>
            </a:r>
            <a:r>
              <a:rPr lang="ru-RU" sz="2800" dirty="0"/>
              <a:t> – 99.79%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80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Точность человека </a:t>
            </a:r>
            <a:r>
              <a:rPr lang="en-US" sz="2800" dirty="0">
                <a:effectLst/>
              </a:rPr>
              <a:t>~ 98 %</a:t>
            </a:r>
          </a:p>
        </p:txBody>
      </p:sp>
    </p:spTree>
    <p:extLst>
      <p:ext uri="{BB962C8B-B14F-4D97-AF65-F5344CB8AC3E}">
        <p14:creationId xmlns:p14="http://schemas.microsoft.com/office/powerpoint/2010/main" val="3671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 (</a:t>
            </a:r>
            <a:r>
              <a:rPr lang="ru-RU" dirty="0"/>
              <a:t>10 классов изображений)</a:t>
            </a:r>
            <a:endParaRPr lang="en-US" dirty="0"/>
          </a:p>
        </p:txBody>
      </p:sp>
      <p:pic>
        <p:nvPicPr>
          <p:cNvPr id="2050" name="Picture 2" descr="http://karpathy.github.io/assets/cifar_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008088"/>
            <a:ext cx="4533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 (</a:t>
            </a:r>
            <a:r>
              <a:rPr lang="ru-RU" dirty="0"/>
              <a:t>10 классов изображений)</a:t>
            </a:r>
            <a:endParaRPr lang="en-US" dirty="0"/>
          </a:p>
        </p:txBody>
      </p:sp>
      <p:pic>
        <p:nvPicPr>
          <p:cNvPr id="2050" name="Picture 2" descr="http://karpathy.github.io/assets/cifar_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008088"/>
            <a:ext cx="4533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9513" y="1008088"/>
            <a:ext cx="4777273" cy="13716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/>
              <a:t>Точность </a:t>
            </a:r>
            <a:r>
              <a:rPr lang="ru-RU" sz="2200" dirty="0" err="1"/>
              <a:t>нейросети</a:t>
            </a:r>
            <a:r>
              <a:rPr lang="ru-RU" sz="2200" dirty="0"/>
              <a:t> – 9</a:t>
            </a:r>
            <a:r>
              <a:rPr lang="en-US" sz="2200" dirty="0"/>
              <a:t>6</a:t>
            </a:r>
            <a:r>
              <a:rPr lang="ru-RU" sz="2200" dirty="0"/>
              <a:t>.</a:t>
            </a:r>
            <a:r>
              <a:rPr lang="en-US" sz="2200" dirty="0"/>
              <a:t>53</a:t>
            </a:r>
            <a:r>
              <a:rPr lang="ru-RU" sz="2200" dirty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80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 (</a:t>
            </a:r>
            <a:r>
              <a:rPr lang="ru-RU" dirty="0"/>
              <a:t>10 классов изображений)</a:t>
            </a:r>
            <a:endParaRPr lang="en-US" dirty="0"/>
          </a:p>
        </p:txBody>
      </p:sp>
      <p:pic>
        <p:nvPicPr>
          <p:cNvPr id="2050" name="Picture 2" descr="http://karpathy.github.io/assets/cifar_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008088"/>
            <a:ext cx="4533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9513" y="1008088"/>
            <a:ext cx="4777273" cy="13716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/>
              <a:t>Точность </a:t>
            </a:r>
            <a:r>
              <a:rPr lang="ru-RU" sz="2200" dirty="0" err="1"/>
              <a:t>нейросети</a:t>
            </a:r>
            <a:r>
              <a:rPr lang="ru-RU" sz="2200" dirty="0"/>
              <a:t> – 9</a:t>
            </a:r>
            <a:r>
              <a:rPr lang="en-US" sz="2200" dirty="0"/>
              <a:t>6</a:t>
            </a:r>
            <a:r>
              <a:rPr lang="ru-RU" sz="2200" dirty="0"/>
              <a:t>.</a:t>
            </a:r>
            <a:r>
              <a:rPr lang="en-US" sz="2200" dirty="0"/>
              <a:t>53</a:t>
            </a:r>
            <a:r>
              <a:rPr lang="ru-RU" sz="2200" dirty="0"/>
              <a:t>%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200" dirty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effectLst/>
              </a:rPr>
              <a:t>Точность человека </a:t>
            </a:r>
            <a:r>
              <a:rPr lang="en-US" sz="2200" dirty="0">
                <a:effectLst/>
              </a:rPr>
              <a:t>~ 94 %</a:t>
            </a:r>
          </a:p>
        </p:txBody>
      </p:sp>
    </p:spTree>
    <p:extLst>
      <p:ext uri="{BB962C8B-B14F-4D97-AF65-F5344CB8AC3E}">
        <p14:creationId xmlns:p14="http://schemas.microsoft.com/office/powerpoint/2010/main" val="29312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5536" y="223347"/>
            <a:ext cx="8229600" cy="86868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Распознавание </a:t>
            </a:r>
            <a:r>
              <a:rPr lang="en-US" dirty="0">
                <a:solidFill>
                  <a:schemeClr val="tx1"/>
                </a:solidFill>
              </a:rPr>
              <a:t>CAPTCHA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5613" y="1203326"/>
            <a:ext cx="8228012" cy="939800"/>
          </a:xfrm>
        </p:spPr>
        <p:txBody>
          <a:bodyPr/>
          <a:lstStyle/>
          <a:p>
            <a:r>
              <a:rPr lang="ru-RU" sz="3200" dirty="0" err="1">
                <a:solidFill>
                  <a:schemeClr val="tx1"/>
                </a:solidFill>
              </a:rPr>
              <a:t>Нейросеть</a:t>
            </a:r>
            <a:r>
              <a:rPr lang="ru-RU" sz="3200" dirty="0">
                <a:solidFill>
                  <a:schemeClr val="tx1"/>
                </a:solidFill>
              </a:rPr>
              <a:t> - 99,8% (лучше, чем человек)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95536" y="980728"/>
            <a:ext cx="7931224" cy="487375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2" descr="https://habrastorage.org/getpro/habr/post_images/493/8b8/335/4938b8335ed5b171c14c518f445522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75" y="2985145"/>
            <a:ext cx="61912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933061"/>
            <a:ext cx="5164038" cy="34709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2438" y="933061"/>
            <a:ext cx="2997037" cy="198936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effectLst/>
              </a:rPr>
              <a:t>Детектирование более 80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effectLst/>
              </a:rPr>
              <a:t>классов объектов в режиме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effectLst/>
              </a:rPr>
              <a:t>реального времени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effectLst/>
              </a:rPr>
              <a:t>(40-90 кадров в секунду)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07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F35C66-735D-41C3-98B5-49FDD662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C7056F-5D72-45D4-A4F1-0BED2EEF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BDC3D8-FD63-40AD-8E1E-73A703E71E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sz="3200" b="1" dirty="0">
                <a:solidFill>
                  <a:schemeClr val="tx1"/>
                </a:solidFill>
              </a:rPr>
              <a:t>Машинное обучение </a:t>
            </a:r>
            <a:r>
              <a:rPr lang="ru-RU" sz="3200" dirty="0">
                <a:solidFill>
                  <a:schemeClr val="tx1"/>
                </a:solidFill>
              </a:rPr>
              <a:t>– это поиск модели (зависимости выходных переменных от входных) на основе известных наблюдений, называемых обучающей выборкой</a:t>
            </a:r>
          </a:p>
          <a:p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6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5613" y="134221"/>
            <a:ext cx="7467600" cy="534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 spc="0" baseline="0">
                <a:solidFill>
                  <a:srgbClr val="344C5E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CNN, </a:t>
            </a:r>
            <a:r>
              <a:rPr lang="ru-RU" dirty="0"/>
              <a:t>примеры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07876" y="668712"/>
            <a:ext cx="7931224" cy="487375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/>
              <a:t>FindFace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российский веб-сервис, помогающий найти людей в социальной сети «</a:t>
            </a:r>
            <a:r>
              <a:rPr lang="ru-RU" dirty="0" err="1"/>
              <a:t>ВКонтакте</a:t>
            </a:r>
            <a:r>
              <a:rPr lang="ru-RU" dirty="0"/>
              <a:t>» по их фотографии.</a:t>
            </a:r>
            <a:endParaRPr lang="en-US" dirty="0"/>
          </a:p>
          <a:p>
            <a:r>
              <a:rPr lang="en-US" dirty="0" err="1"/>
              <a:t>Prisma</a:t>
            </a:r>
            <a:r>
              <a:rPr lang="en-US" dirty="0"/>
              <a:t> – </a:t>
            </a:r>
            <a:r>
              <a:rPr lang="ru-RU" dirty="0"/>
              <a:t>«превращение» фото в картины</a:t>
            </a:r>
          </a:p>
        </p:txBody>
      </p:sp>
      <p:pic>
        <p:nvPicPr>
          <p:cNvPr id="7" name="Picture 2" descr="Prisma_for_iOS_app_store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19" y="1794520"/>
            <a:ext cx="5884937" cy="28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298" y="0"/>
            <a:ext cx="9022702" cy="868680"/>
          </a:xfrm>
        </p:spPr>
        <p:txBody>
          <a:bodyPr/>
          <a:lstStyle/>
          <a:p>
            <a:r>
              <a:rPr lang="ru-RU" sz="2800" dirty="0"/>
              <a:t>Детектирование оставленного багажа с использованием </a:t>
            </a:r>
            <a:r>
              <a:rPr lang="en-US" sz="2800" dirty="0" err="1"/>
              <a:t>caffe</a:t>
            </a:r>
            <a:r>
              <a:rPr lang="ru-RU" sz="2800" dirty="0"/>
              <a:t>*, оптимизированного под </a:t>
            </a:r>
            <a:r>
              <a:rPr lang="en-US" sz="2800" dirty="0"/>
              <a:t>Intel®</a:t>
            </a:r>
          </a:p>
        </p:txBody>
      </p:sp>
      <p:pic>
        <p:nvPicPr>
          <p:cNvPr id="5" name="SSD_BaggageResult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514" y="941362"/>
            <a:ext cx="4283075" cy="3425825"/>
          </a:xfrm>
        </p:spPr>
      </p:pic>
      <p:sp>
        <p:nvSpPr>
          <p:cNvPr id="6" name="TextBox 5"/>
          <p:cNvSpPr txBox="1"/>
          <p:nvPr/>
        </p:nvSpPr>
        <p:spPr>
          <a:xfrm>
            <a:off x="368596" y="4367187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451" y="4367187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1000" b="1" dirty="0"/>
              <a:t>Source</a:t>
            </a:r>
            <a:r>
              <a:rPr lang="en-US" sz="1000" dirty="0"/>
              <a:t>: https://software.intel.com/en-us/articles/unattended-baggage-detection-using-deep-neural-networks-in-intel-architecture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366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en-US" dirty="0"/>
              <a:t>Deep Learning, LSTM</a:t>
            </a:r>
          </a:p>
        </p:txBody>
      </p:sp>
    </p:spTree>
    <p:extLst>
      <p:ext uri="{BB962C8B-B14F-4D97-AF65-F5344CB8AC3E}">
        <p14:creationId xmlns:p14="http://schemas.microsoft.com/office/powerpoint/2010/main" val="1758601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</a:t>
            </a:r>
            <a:r>
              <a:rPr lang="ru-RU" dirty="0" err="1"/>
              <a:t>нейросети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455613" y="1203325"/>
            <a:ext cx="8550338" cy="3425825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ru-RU" sz="2400" dirty="0">
                <a:solidFill>
                  <a:schemeClr val="tx1"/>
                </a:solidFill>
              </a:rPr>
              <a:t>Главная особенность - Наличие «памяти» =</a:t>
            </a: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ru-RU" sz="2400" dirty="0">
                <a:solidFill>
                  <a:schemeClr val="tx1"/>
                </a:solidFill>
              </a:rPr>
              <a:t>важна последовательность, в которой подаются данные.</a:t>
            </a:r>
          </a:p>
          <a:p>
            <a:pPr>
              <a:spcBef>
                <a:spcPts val="1800"/>
              </a:spcBef>
            </a:pPr>
            <a:r>
              <a:rPr lang="ru-RU" sz="2400" dirty="0">
                <a:solidFill>
                  <a:schemeClr val="tx1"/>
                </a:solidFill>
              </a:rPr>
              <a:t>Применение: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Распознавание/детектирование временных последовательностей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Обработка текста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Распознавание речи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</a:t>
            </a:r>
            <a:r>
              <a:rPr lang="ru-RU" dirty="0" err="1"/>
              <a:t>нейросети</a:t>
            </a:r>
            <a:r>
              <a:rPr lang="ru-RU" dirty="0"/>
              <a:t> (</a:t>
            </a:r>
            <a:r>
              <a:rPr lang="en-US" dirty="0"/>
              <a:t>Long short-term memory, LSTM)</a:t>
            </a:r>
          </a:p>
        </p:txBody>
      </p:sp>
      <p:pic>
        <p:nvPicPr>
          <p:cNvPr id="5122" name="Picture 2" descr="https://upload.wikimedia.org/wikipedia/commons/thumb/d/d5/Long_Short_Term_Memory.png/300px-Long_Short_Term_Mem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307"/>
            <a:ext cx="3239309" cy="18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18" y="1177528"/>
            <a:ext cx="1606452" cy="24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0383" y="3598714"/>
            <a:ext cx="2369975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i="1" dirty="0">
                <a:solidFill>
                  <a:srgbClr val="84AEAD"/>
                </a:solidFill>
              </a:rPr>
              <a:t>LSTM </a:t>
            </a:r>
            <a:r>
              <a:rPr lang="ru-RU" sz="3600" i="1" dirty="0">
                <a:solidFill>
                  <a:srgbClr val="84AEAD"/>
                </a:solidFill>
              </a:rPr>
              <a:t>блок</a:t>
            </a:r>
            <a:endParaRPr lang="en-US" sz="3600" i="1" dirty="0">
              <a:solidFill>
                <a:srgbClr val="84AEAD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456" y="3598714"/>
            <a:ext cx="2369975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i="1" dirty="0">
                <a:solidFill>
                  <a:srgbClr val="84AEAD"/>
                </a:solidFill>
              </a:rPr>
              <a:t>LSTM </a:t>
            </a:r>
            <a:r>
              <a:rPr lang="ru-RU" sz="3600" i="1" dirty="0">
                <a:solidFill>
                  <a:srgbClr val="84AEAD"/>
                </a:solidFill>
              </a:rPr>
              <a:t>блок</a:t>
            </a:r>
            <a:endParaRPr lang="en-US" sz="3600" i="1" dirty="0">
              <a:solidFill>
                <a:srgbClr val="84AEA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12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</a:t>
            </a:r>
            <a:r>
              <a:rPr lang="ru-RU" dirty="0" err="1"/>
              <a:t>нейросети</a:t>
            </a:r>
            <a:r>
              <a:rPr lang="ru-RU" dirty="0"/>
              <a:t> (</a:t>
            </a:r>
            <a:r>
              <a:rPr lang="en-US" dirty="0"/>
              <a:t>Long short-term memory, LSTM)</a:t>
            </a:r>
          </a:p>
        </p:txBody>
      </p:sp>
      <p:pic>
        <p:nvPicPr>
          <p:cNvPr id="8194" name="Picture 2" descr="A LSTM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9" y="1388704"/>
            <a:ext cx="7373268" cy="277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5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5077"/>
          </a:xfrm>
        </p:spPr>
        <p:txBody>
          <a:bodyPr/>
          <a:lstStyle/>
          <a:p>
            <a:r>
              <a:rPr lang="en-US" dirty="0"/>
              <a:t>LSTM</a:t>
            </a:r>
            <a:r>
              <a:rPr lang="ru-RU" dirty="0"/>
              <a:t>, примеры задач</a:t>
            </a:r>
            <a:endParaRPr lang="en-US" dirty="0"/>
          </a:p>
        </p:txBody>
      </p:sp>
      <p:sp>
        <p:nvSpPr>
          <p:cNvPr id="6" name="Объект 2"/>
          <p:cNvSpPr>
            <a:spLocks noGrp="1"/>
          </p:cNvSpPr>
          <p:nvPr>
            <p:ph sz="quarter" idx="4294967295"/>
          </p:nvPr>
        </p:nvSpPr>
        <p:spPr>
          <a:xfrm>
            <a:off x="455613" y="923925"/>
            <a:ext cx="7467600" cy="487375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Задача предсказания количества пассажиров аэропорта</a:t>
            </a:r>
          </a:p>
        </p:txBody>
      </p:sp>
      <p:pic>
        <p:nvPicPr>
          <p:cNvPr id="7" name="Picture 2" descr="Plot of the Airline Passenger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21" y="1255186"/>
            <a:ext cx="4520604" cy="339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5077"/>
          </a:xfrm>
        </p:spPr>
        <p:txBody>
          <a:bodyPr/>
          <a:lstStyle/>
          <a:p>
            <a:r>
              <a:rPr lang="en-US" dirty="0"/>
              <a:t>LSTM</a:t>
            </a:r>
            <a:r>
              <a:rPr lang="ru-RU" dirty="0"/>
              <a:t>, примеры задач</a:t>
            </a:r>
            <a:endParaRPr lang="en-US" dirty="0"/>
          </a:p>
        </p:txBody>
      </p:sp>
      <p:sp>
        <p:nvSpPr>
          <p:cNvPr id="6" name="Объект 2"/>
          <p:cNvSpPr>
            <a:spLocks noGrp="1"/>
          </p:cNvSpPr>
          <p:nvPr>
            <p:ph sz="quarter" idx="4294967295"/>
          </p:nvPr>
        </p:nvSpPr>
        <p:spPr>
          <a:xfrm>
            <a:off x="455613" y="923925"/>
            <a:ext cx="7467600" cy="487375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Задача предсказания количества пассажиров аэропорта</a:t>
            </a:r>
          </a:p>
        </p:txBody>
      </p:sp>
      <p:pic>
        <p:nvPicPr>
          <p:cNvPr id="8" name="Picture 2" descr="LSTM Trained on Regression Formulation of Passenger Prediction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96" y="1293515"/>
            <a:ext cx="4425354" cy="33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2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5077"/>
          </a:xfrm>
        </p:spPr>
        <p:txBody>
          <a:bodyPr/>
          <a:lstStyle/>
          <a:p>
            <a:r>
              <a:rPr lang="en-US" dirty="0"/>
              <a:t>LSTM</a:t>
            </a:r>
            <a:r>
              <a:rPr lang="ru-RU" dirty="0"/>
              <a:t>, генерация текста, Шекспир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2474" y="1033462"/>
            <a:ext cx="7781925" cy="3681387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PANDARUS: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Alas, I think he shall be come approached and the day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When little </a:t>
            </a:r>
            <a:r>
              <a:rPr lang="en-US" sz="2400" dirty="0" err="1"/>
              <a:t>srain</a:t>
            </a:r>
            <a:r>
              <a:rPr lang="en-US" sz="2400" dirty="0"/>
              <a:t> would be </a:t>
            </a:r>
            <a:r>
              <a:rPr lang="en-US" sz="2400" dirty="0" err="1"/>
              <a:t>attain'd</a:t>
            </a:r>
            <a:r>
              <a:rPr lang="en-US" sz="2400" dirty="0"/>
              <a:t> into being never fed,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And who is but a chain and subjects of his death,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I should not sleep.</a:t>
            </a:r>
          </a:p>
          <a:p>
            <a:pPr>
              <a:spcBef>
                <a:spcPct val="0"/>
              </a:spcBef>
            </a:pPr>
            <a:endParaRPr lang="en-US" sz="2400" dirty="0"/>
          </a:p>
          <a:p>
            <a:pPr>
              <a:spcBef>
                <a:spcPct val="0"/>
              </a:spcBef>
            </a:pPr>
            <a:r>
              <a:rPr lang="en-US" sz="2400" dirty="0"/>
              <a:t>Second Senator: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They are away this miseries, produced upon my soul,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Breaking and strongly should be buried, when I perish</a:t>
            </a:r>
          </a:p>
          <a:p>
            <a:pPr>
              <a:spcBef>
                <a:spcPct val="0"/>
              </a:spcBef>
            </a:pPr>
            <a:r>
              <a:rPr lang="en-US" sz="2400" dirty="0"/>
              <a:t>The earth and thoughts of many states.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53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5077"/>
          </a:xfrm>
        </p:spPr>
        <p:txBody>
          <a:bodyPr/>
          <a:lstStyle/>
          <a:p>
            <a:r>
              <a:rPr lang="en-US" dirty="0"/>
              <a:t>LSTM</a:t>
            </a:r>
            <a:r>
              <a:rPr lang="ru-RU" dirty="0"/>
              <a:t>, генерация текста, </a:t>
            </a:r>
            <a:r>
              <a:rPr lang="en-US" dirty="0"/>
              <a:t>Wikipedia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55613" y="923925"/>
            <a:ext cx="8161336" cy="371475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Naturalism and decision for the majority of Arab countries' </a:t>
            </a:r>
            <a:r>
              <a:rPr lang="en-US" sz="2800" dirty="0" err="1"/>
              <a:t>capitalide</a:t>
            </a:r>
            <a:r>
              <a:rPr lang="en-US" sz="2800" dirty="0"/>
              <a:t> was grounded by the Irish language by [[John Clair]], [[An Imperial Japanese Revolt]], associated with </a:t>
            </a:r>
            <a:r>
              <a:rPr lang="en-US" sz="2800" dirty="0" err="1"/>
              <a:t>Guangzham's</a:t>
            </a:r>
            <a:r>
              <a:rPr lang="en-US" sz="2800" dirty="0"/>
              <a:t> sovereignty. His generals were the powerful ruler of the Portugal in the [[Protestant </a:t>
            </a:r>
            <a:r>
              <a:rPr lang="en-US" sz="2800" dirty="0" err="1"/>
              <a:t>Immineners</a:t>
            </a:r>
            <a:r>
              <a:rPr lang="en-US" sz="2800" dirty="0"/>
              <a:t>]], which could be said to be directly in Cantonese Communication, which followed a ceremony and set inspired prison, training.</a:t>
            </a:r>
          </a:p>
        </p:txBody>
      </p:sp>
    </p:spTree>
    <p:extLst>
      <p:ext uri="{BB962C8B-B14F-4D97-AF65-F5344CB8AC3E}">
        <p14:creationId xmlns:p14="http://schemas.microsoft.com/office/powerpoint/2010/main" val="1399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0" y="1009577"/>
            <a:ext cx="8683624" cy="3425825"/>
          </a:xfrm>
        </p:spPr>
        <p:txBody>
          <a:bodyPr/>
          <a:lstStyle/>
          <a:p>
            <a:pPr algn="r"/>
            <a:r>
              <a:rPr lang="en-US" sz="2400" b="1" i="1" dirty="0">
                <a:solidFill>
                  <a:schemeClr val="tx1"/>
                </a:solidFill>
              </a:rPr>
              <a:t>Neural networks </a:t>
            </a:r>
            <a:r>
              <a:rPr lang="en-US" sz="2400" i="1" dirty="0">
                <a:solidFill>
                  <a:schemeClr val="tx1"/>
                </a:solidFill>
              </a:rPr>
              <a:t>are not just another classifier, they represent the beginning of a fundamental shift in how we write software. They are </a:t>
            </a:r>
            <a:r>
              <a:rPr lang="en-US" sz="2400" b="1" i="1" dirty="0">
                <a:solidFill>
                  <a:schemeClr val="tx1"/>
                </a:solidFill>
              </a:rPr>
              <a:t>Software 2.0</a:t>
            </a:r>
            <a:r>
              <a:rPr lang="en-US" sz="2400" i="1" dirty="0">
                <a:solidFill>
                  <a:schemeClr val="tx1"/>
                </a:solidFill>
              </a:rPr>
              <a:t>.</a:t>
            </a:r>
            <a:endParaRPr lang="ru-RU" sz="2400" i="1" dirty="0">
              <a:solidFill>
                <a:schemeClr val="tx1"/>
              </a:solidFill>
            </a:endParaRPr>
          </a:p>
          <a:p>
            <a:pPr algn="r"/>
            <a:r>
              <a:rPr lang="en-US" sz="2400" i="1" dirty="0">
                <a:solidFill>
                  <a:schemeClr val="tx1"/>
                </a:solidFill>
              </a:rPr>
              <a:t>Andrej </a:t>
            </a:r>
            <a:r>
              <a:rPr lang="en-US" sz="2400" i="1" dirty="0" err="1">
                <a:solidFill>
                  <a:schemeClr val="tx1"/>
                </a:solidFill>
              </a:rPr>
              <a:t>Karpathy</a:t>
            </a:r>
            <a:r>
              <a:rPr lang="ru-RU" sz="2400" i="1" dirty="0">
                <a:solidFill>
                  <a:schemeClr val="tx1"/>
                </a:solidFill>
              </a:rPr>
              <a:t>, </a:t>
            </a:r>
            <a:r>
              <a:rPr lang="en-US" sz="2400" i="1" dirty="0">
                <a:solidFill>
                  <a:schemeClr val="tx1"/>
                </a:solidFill>
              </a:rPr>
              <a:t>the Director of AI at Tesla</a:t>
            </a:r>
            <a:endParaRPr lang="ru-RU" sz="2400" i="1" dirty="0">
              <a:solidFill>
                <a:schemeClr val="tx1"/>
              </a:solidFill>
            </a:endParaRPr>
          </a:p>
          <a:p>
            <a:pPr algn="r"/>
            <a:endParaRPr lang="ru-RU" sz="2000" i="1" dirty="0">
              <a:solidFill>
                <a:schemeClr val="tx1"/>
              </a:solidFill>
            </a:endParaRPr>
          </a:p>
          <a:p>
            <a:pPr algn="r"/>
            <a:r>
              <a:rPr lang="ru-RU" sz="2000" b="1" i="1" dirty="0">
                <a:solidFill>
                  <a:schemeClr val="tx1"/>
                </a:solidFill>
              </a:rPr>
              <a:t>Нейронные сети </a:t>
            </a:r>
            <a:r>
              <a:rPr lang="ru-RU" sz="2000" i="1" dirty="0">
                <a:solidFill>
                  <a:schemeClr val="tx1"/>
                </a:solidFill>
              </a:rPr>
              <a:t>это не просто очередной классификатор, они отображают фундаментальный сдвиг в том, как мы пишем программы. Они – программное обеспечение версии 2.0</a:t>
            </a:r>
          </a:p>
          <a:p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615077"/>
          </a:xfrm>
        </p:spPr>
        <p:txBody>
          <a:bodyPr/>
          <a:lstStyle/>
          <a:p>
            <a:r>
              <a:rPr lang="en-US" dirty="0"/>
              <a:t>LSTM</a:t>
            </a:r>
            <a:r>
              <a:rPr lang="ru-RU" dirty="0"/>
              <a:t>, генерация текста, Детские имена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455613" y="923925"/>
            <a:ext cx="8161336" cy="371475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Rudi </a:t>
            </a:r>
            <a:r>
              <a:rPr lang="en-US" sz="2800" dirty="0" err="1"/>
              <a:t>Levette</a:t>
            </a:r>
            <a:r>
              <a:rPr lang="en-US" sz="2800" dirty="0"/>
              <a:t> </a:t>
            </a:r>
            <a:r>
              <a:rPr lang="en-US" sz="2800" dirty="0" err="1"/>
              <a:t>Berice</a:t>
            </a:r>
            <a:r>
              <a:rPr lang="en-US" sz="2800" dirty="0"/>
              <a:t> Lussa Hany </a:t>
            </a:r>
            <a:r>
              <a:rPr lang="en-US" sz="2800" dirty="0" err="1"/>
              <a:t>Mareanne</a:t>
            </a:r>
            <a:r>
              <a:rPr lang="en-US" sz="2800" dirty="0"/>
              <a:t> </a:t>
            </a:r>
            <a:r>
              <a:rPr lang="en-US" sz="2800" dirty="0" err="1"/>
              <a:t>Chrestina</a:t>
            </a:r>
            <a:r>
              <a:rPr lang="en-US" sz="2800" dirty="0"/>
              <a:t> </a:t>
            </a:r>
            <a:r>
              <a:rPr lang="en-US" sz="2800" dirty="0" err="1"/>
              <a:t>Carissy</a:t>
            </a:r>
            <a:r>
              <a:rPr lang="en-US" sz="2800" dirty="0"/>
              <a:t> </a:t>
            </a:r>
            <a:r>
              <a:rPr lang="en-US" sz="2800" dirty="0" err="1"/>
              <a:t>Marylen</a:t>
            </a:r>
            <a:r>
              <a:rPr lang="en-US" sz="2800" dirty="0"/>
              <a:t> </a:t>
            </a:r>
            <a:r>
              <a:rPr lang="en-US" sz="2800" dirty="0" err="1"/>
              <a:t>Hammine</a:t>
            </a:r>
            <a:r>
              <a:rPr lang="en-US" sz="2800" dirty="0"/>
              <a:t> </a:t>
            </a:r>
            <a:r>
              <a:rPr lang="en-US" sz="2800" dirty="0" err="1"/>
              <a:t>Janye</a:t>
            </a:r>
            <a:r>
              <a:rPr lang="en-US" sz="2800" dirty="0"/>
              <a:t> </a:t>
            </a:r>
            <a:r>
              <a:rPr lang="en-US" sz="2800" dirty="0" err="1"/>
              <a:t>Marlise</a:t>
            </a:r>
            <a:r>
              <a:rPr lang="en-US" sz="2800" dirty="0"/>
              <a:t> </a:t>
            </a:r>
            <a:r>
              <a:rPr lang="en-US" sz="2800" dirty="0" err="1"/>
              <a:t>Jacacrie</a:t>
            </a:r>
            <a:r>
              <a:rPr lang="en-US" sz="2800" dirty="0"/>
              <a:t> </a:t>
            </a:r>
            <a:r>
              <a:rPr lang="en-US" sz="2800" dirty="0" err="1"/>
              <a:t>Hendred</a:t>
            </a:r>
            <a:r>
              <a:rPr lang="en-US" sz="2800" dirty="0"/>
              <a:t> </a:t>
            </a:r>
            <a:r>
              <a:rPr lang="en-US" sz="2800" dirty="0" err="1"/>
              <a:t>Romand</a:t>
            </a:r>
            <a:r>
              <a:rPr lang="en-US" sz="2800" dirty="0"/>
              <a:t> </a:t>
            </a:r>
            <a:r>
              <a:rPr lang="en-US" sz="2800" dirty="0" err="1"/>
              <a:t>Charienna</a:t>
            </a:r>
            <a:r>
              <a:rPr lang="en-US" sz="2800" dirty="0"/>
              <a:t> </a:t>
            </a:r>
            <a:r>
              <a:rPr lang="en-US" sz="2800" dirty="0" err="1"/>
              <a:t>Nenotto</a:t>
            </a:r>
            <a:r>
              <a:rPr lang="en-US" sz="2800" dirty="0"/>
              <a:t> </a:t>
            </a:r>
            <a:r>
              <a:rPr lang="en-US" sz="2800" dirty="0" err="1"/>
              <a:t>Ette</a:t>
            </a:r>
            <a:r>
              <a:rPr lang="en-US" sz="2800" dirty="0"/>
              <a:t> </a:t>
            </a:r>
            <a:r>
              <a:rPr lang="en-US" sz="2800" dirty="0" err="1"/>
              <a:t>Dorane</a:t>
            </a:r>
            <a:r>
              <a:rPr lang="en-US" sz="2800" dirty="0"/>
              <a:t> </a:t>
            </a:r>
            <a:r>
              <a:rPr lang="en-US" sz="2800" dirty="0" err="1"/>
              <a:t>Wallen</a:t>
            </a:r>
            <a:r>
              <a:rPr lang="en-US" sz="2800" dirty="0"/>
              <a:t> </a:t>
            </a:r>
            <a:r>
              <a:rPr lang="en-US" sz="2800" dirty="0" err="1"/>
              <a:t>Marly</a:t>
            </a:r>
            <a:r>
              <a:rPr lang="en-US" sz="2800" dirty="0"/>
              <a:t> </a:t>
            </a:r>
            <a:r>
              <a:rPr lang="en-US" sz="2800" dirty="0" err="1"/>
              <a:t>Darine</a:t>
            </a:r>
            <a:r>
              <a:rPr lang="en-US" sz="2800" dirty="0"/>
              <a:t> Salina </a:t>
            </a:r>
            <a:r>
              <a:rPr lang="en-US" sz="2800" dirty="0" err="1"/>
              <a:t>Elvyn</a:t>
            </a:r>
            <a:r>
              <a:rPr lang="en-US" sz="2800" dirty="0"/>
              <a:t> </a:t>
            </a:r>
            <a:r>
              <a:rPr lang="en-US" sz="2800" dirty="0" err="1"/>
              <a:t>Ersia</a:t>
            </a:r>
            <a:r>
              <a:rPr lang="en-US" sz="2800" dirty="0"/>
              <a:t> </a:t>
            </a:r>
            <a:r>
              <a:rPr lang="en-US" sz="2800" dirty="0" err="1"/>
              <a:t>Maralena</a:t>
            </a:r>
            <a:r>
              <a:rPr lang="en-US" sz="2800" dirty="0"/>
              <a:t> </a:t>
            </a:r>
            <a:r>
              <a:rPr lang="en-US" sz="2800" dirty="0" err="1"/>
              <a:t>Minoria</a:t>
            </a:r>
            <a:r>
              <a:rPr lang="en-US" sz="2800" dirty="0"/>
              <a:t> </a:t>
            </a:r>
            <a:r>
              <a:rPr lang="en-US" sz="2800" dirty="0" err="1"/>
              <a:t>Ellia</a:t>
            </a:r>
            <a:r>
              <a:rPr lang="en-US" sz="2800" dirty="0"/>
              <a:t> Charmin </a:t>
            </a:r>
            <a:r>
              <a:rPr lang="en-US" sz="2800" dirty="0" err="1"/>
              <a:t>Antley</a:t>
            </a:r>
            <a:r>
              <a:rPr lang="en-US" sz="2800" dirty="0"/>
              <a:t> </a:t>
            </a:r>
            <a:r>
              <a:rPr lang="en-US" sz="2800" dirty="0" err="1"/>
              <a:t>Nerille</a:t>
            </a:r>
            <a:r>
              <a:rPr lang="en-US" sz="2800" dirty="0"/>
              <a:t> </a:t>
            </a:r>
            <a:r>
              <a:rPr lang="en-US" sz="2800" dirty="0" err="1"/>
              <a:t>Chelon</a:t>
            </a:r>
            <a:r>
              <a:rPr lang="en-US" sz="2800" dirty="0"/>
              <a:t> </a:t>
            </a:r>
            <a:r>
              <a:rPr lang="en-US" sz="2800" dirty="0" err="1"/>
              <a:t>Walmor</a:t>
            </a:r>
            <a:r>
              <a:rPr lang="en-US" sz="2800" dirty="0"/>
              <a:t> </a:t>
            </a:r>
            <a:r>
              <a:rPr lang="en-US" sz="2800" dirty="0" err="1"/>
              <a:t>Evena</a:t>
            </a:r>
            <a:r>
              <a:rPr lang="en-US" sz="2800" dirty="0"/>
              <a:t> </a:t>
            </a:r>
            <a:r>
              <a:rPr lang="en-US" sz="2800" dirty="0" err="1"/>
              <a:t>Jeryly</a:t>
            </a:r>
            <a:r>
              <a:rPr lang="en-US" sz="2800" dirty="0"/>
              <a:t> </a:t>
            </a:r>
            <a:r>
              <a:rPr lang="en-US" sz="2800" dirty="0" err="1"/>
              <a:t>Stachon</a:t>
            </a:r>
            <a:r>
              <a:rPr lang="en-US" sz="2800" dirty="0"/>
              <a:t> Charisa </a:t>
            </a:r>
            <a:r>
              <a:rPr lang="en-US" sz="2800" dirty="0" err="1"/>
              <a:t>Allisa</a:t>
            </a:r>
            <a:r>
              <a:rPr lang="en-US" sz="2800" dirty="0"/>
              <a:t> </a:t>
            </a:r>
            <a:r>
              <a:rPr lang="en-US" sz="2800" dirty="0" err="1"/>
              <a:t>Anatha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7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+ CNN = ?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39" y="1177527"/>
            <a:ext cx="7612335" cy="305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4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+ CNN =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1" y="962224"/>
            <a:ext cx="4165054" cy="3479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+ CNN = &lt;3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614" y="743188"/>
            <a:ext cx="6590311" cy="383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1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«Прогулка с </a:t>
            </a:r>
            <a:r>
              <a:rPr lang="ru-RU" dirty="0" err="1"/>
              <a:t>нейросетью</a:t>
            </a:r>
            <a:r>
              <a:rPr lang="ru-RU" dirty="0"/>
              <a:t>»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947945"/>
            <a:ext cx="6153149" cy="337754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14432" y="4455055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https://vimeo.com/146492001</a:t>
            </a:r>
          </a:p>
        </p:txBody>
      </p:sp>
    </p:spTree>
    <p:extLst>
      <p:ext uri="{BB962C8B-B14F-4D97-AF65-F5344CB8AC3E}">
        <p14:creationId xmlns:p14="http://schemas.microsoft.com/office/powerpoint/2010/main" val="30565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ru-RU" dirty="0"/>
              <a:t>С чего начать?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44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3" y="315723"/>
            <a:ext cx="8229600" cy="868680"/>
          </a:xfrm>
        </p:spPr>
        <p:txBody>
          <a:bodyPr/>
          <a:lstStyle/>
          <a:p>
            <a:r>
              <a:rPr lang="ru-RU" dirty="0"/>
              <a:t>С чего начать? Инструменты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Картинки по запросу Numpy">
            <a:extLst>
              <a:ext uri="{FF2B5EF4-FFF2-40B4-BE49-F238E27FC236}">
                <a16:creationId xmlns:a16="http://schemas.microsoft.com/office/drawing/2014/main" id="{F2683337-445E-4842-89E0-8B9C2D9E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1" y="2808119"/>
            <a:ext cx="2552697" cy="14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python">
            <a:extLst>
              <a:ext uri="{FF2B5EF4-FFF2-40B4-BE49-F238E27FC236}">
                <a16:creationId xmlns:a16="http://schemas.microsoft.com/office/drawing/2014/main" id="{1E3FDDB0-D1C4-419F-A496-C03ECC6C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1" y="1128626"/>
            <a:ext cx="2306131" cy="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66C5D0-FB1E-4BC4-A358-4C824DD66A29}"/>
              </a:ext>
            </a:extLst>
          </p:cNvPr>
          <p:cNvSpPr/>
          <p:nvPr/>
        </p:nvSpPr>
        <p:spPr>
          <a:xfrm>
            <a:off x="3081842" y="1128626"/>
            <a:ext cx="598675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400" dirty="0"/>
              <a:t>Высокоуровневый язык программирования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Огромное количество инструментов для анализа данных и машинного обучения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16FCA57-815A-456B-82F6-47AD7BB41DBD}"/>
              </a:ext>
            </a:extLst>
          </p:cNvPr>
          <p:cNvSpPr/>
          <p:nvPr/>
        </p:nvSpPr>
        <p:spPr>
          <a:xfrm>
            <a:off x="3081841" y="3109826"/>
            <a:ext cx="598675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400" dirty="0"/>
              <a:t>Математическая библиотека для </a:t>
            </a:r>
            <a:r>
              <a:rPr lang="en-US" sz="2400" dirty="0"/>
              <a:t>Python</a:t>
            </a:r>
          </a:p>
          <a:p>
            <a:pPr>
              <a:spcBef>
                <a:spcPts val="1200"/>
              </a:spcBef>
            </a:pPr>
            <a:r>
              <a:rPr lang="ru-RU" sz="2400" dirty="0"/>
              <a:t>Представление матриц, векторов и т.д.</a:t>
            </a:r>
          </a:p>
        </p:txBody>
      </p:sp>
    </p:spTree>
    <p:extLst>
      <p:ext uri="{BB962C8B-B14F-4D97-AF65-F5344CB8AC3E}">
        <p14:creationId xmlns:p14="http://schemas.microsoft.com/office/powerpoint/2010/main" val="30285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3" y="315723"/>
            <a:ext cx="8229600" cy="868680"/>
          </a:xfrm>
        </p:spPr>
        <p:txBody>
          <a:bodyPr/>
          <a:lstStyle/>
          <a:p>
            <a:r>
              <a:rPr lang="ru-RU" dirty="0"/>
              <a:t>С чего начать? Интерактивная оболочка </a:t>
            </a:r>
            <a:r>
              <a:rPr lang="en-US" dirty="0" err="1"/>
              <a:t>Jupyter</a:t>
            </a:r>
            <a:br>
              <a:rPr lang="ru-RU" dirty="0"/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Картинки по запросу jupyter python">
            <a:extLst>
              <a:ext uri="{FF2B5EF4-FFF2-40B4-BE49-F238E27FC236}">
                <a16:creationId xmlns:a16="http://schemas.microsoft.com/office/drawing/2014/main" id="{A9AA005B-0D0C-4D5C-88E0-1ADBCCED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787" y="901497"/>
            <a:ext cx="4572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jupyter">
            <a:extLst>
              <a:ext uri="{FF2B5EF4-FFF2-40B4-BE49-F238E27FC236}">
                <a16:creationId xmlns:a16="http://schemas.microsoft.com/office/drawing/2014/main" id="{C4213FB8-946B-4C65-BABF-BB378586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0" y="2163002"/>
            <a:ext cx="2909455" cy="7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CD262-3778-40C2-8EC4-7AE0DAE1BEF0}"/>
              </a:ext>
            </a:extLst>
          </p:cNvPr>
          <p:cNvSpPr txBox="1"/>
          <p:nvPr/>
        </p:nvSpPr>
        <p:spPr>
          <a:xfrm>
            <a:off x="5237017" y="2349297"/>
            <a:ext cx="4821381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433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8C39F3-3389-4545-BE33-309D991A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EB3C29-8B26-4144-962E-8F4E76D3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08848"/>
            <a:ext cx="8229600" cy="868680"/>
          </a:xfrm>
        </p:spPr>
        <p:txBody>
          <a:bodyPr/>
          <a:lstStyle/>
          <a:p>
            <a:r>
              <a:rPr lang="ru-RU" dirty="0"/>
              <a:t>С чего начать?</a:t>
            </a:r>
            <a:r>
              <a:rPr lang="en-US" dirty="0"/>
              <a:t> </a:t>
            </a:r>
            <a:r>
              <a:rPr lang="ru-RU" dirty="0"/>
              <a:t>Пакет анализа данных </a:t>
            </a:r>
            <a:r>
              <a:rPr lang="en-US" dirty="0"/>
              <a:t>Pandas</a:t>
            </a:r>
            <a:endParaRPr lang="ru-RU" dirty="0"/>
          </a:p>
        </p:txBody>
      </p:sp>
      <p:pic>
        <p:nvPicPr>
          <p:cNvPr id="3074" name="Picture 2" descr="Картинки по запросу pandas python">
            <a:extLst>
              <a:ext uri="{FF2B5EF4-FFF2-40B4-BE49-F238E27FC236}">
                <a16:creationId xmlns:a16="http://schemas.microsoft.com/office/drawing/2014/main" id="{74AD9DC0-82F5-4CCD-A6DC-F4D17863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9" y="1019175"/>
            <a:ext cx="77914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25F99-07CE-4C2A-9A25-0B70E7880518}"/>
              </a:ext>
            </a:extLst>
          </p:cNvPr>
          <p:cNvSpPr txBox="1"/>
          <p:nvPr/>
        </p:nvSpPr>
        <p:spPr>
          <a:xfrm>
            <a:off x="180326" y="2824877"/>
            <a:ext cx="8369732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Внутреннее представление данных </a:t>
            </a:r>
            <a:r>
              <a:rPr lang="en-US" sz="3200" dirty="0" err="1"/>
              <a:t>DataFrame</a:t>
            </a:r>
            <a:endParaRPr lang="en-US" sz="3200" dirty="0"/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/>
              <a:t>Манипуляции с данными и визуализация</a:t>
            </a:r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effectLst/>
              </a:rPr>
              <a:t>Статистич</a:t>
            </a:r>
            <a:r>
              <a:rPr lang="ru-RU" sz="3200" dirty="0"/>
              <a:t>еская обработка</a:t>
            </a:r>
            <a:endParaRPr lang="ru-RU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12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29E51D9-5E92-4A18-9A11-C5D0D06B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3AF068-8476-4883-97CB-4847197F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начать? Набор библиотек </a:t>
            </a:r>
            <a:r>
              <a:rPr lang="en-US" dirty="0"/>
              <a:t>Anaconda</a:t>
            </a:r>
            <a:endParaRPr lang="ru-RU" dirty="0"/>
          </a:p>
        </p:txBody>
      </p:sp>
      <p:pic>
        <p:nvPicPr>
          <p:cNvPr id="4102" name="Picture 6" descr="Картинки по запросу anaconda python">
            <a:extLst>
              <a:ext uri="{FF2B5EF4-FFF2-40B4-BE49-F238E27FC236}">
                <a16:creationId xmlns:a16="http://schemas.microsoft.com/office/drawing/2014/main" id="{36F2277D-7835-4D5A-B12E-C21598F7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535863"/>
            <a:ext cx="3617768" cy="18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4E1F4-A0BB-4B90-9257-F6CA63972148}"/>
              </a:ext>
            </a:extLst>
          </p:cNvPr>
          <p:cNvSpPr txBox="1"/>
          <p:nvPr/>
        </p:nvSpPr>
        <p:spPr>
          <a:xfrm>
            <a:off x="4844288" y="1865169"/>
            <a:ext cx="4000499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effectLst/>
              </a:rPr>
              <a:t>Более 1000 пакетов: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effectLst/>
              </a:rPr>
              <a:t>Numpy</a:t>
            </a:r>
            <a:r>
              <a:rPr lang="en-US" sz="3200" dirty="0">
                <a:effectLst/>
              </a:rPr>
              <a:t>, pandas, </a:t>
            </a:r>
            <a:r>
              <a:rPr lang="en-US" sz="3200" dirty="0" err="1">
                <a:effectLst/>
              </a:rPr>
              <a:t>j</a:t>
            </a:r>
            <a:r>
              <a:rPr lang="en-US" sz="3200" dirty="0" err="1"/>
              <a:t>upyter</a:t>
            </a:r>
            <a:r>
              <a:rPr lang="en-US" sz="3200" dirty="0"/>
              <a:t>…</a:t>
            </a:r>
            <a:endParaRPr lang="ru-RU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31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ru-RU" dirty="0"/>
              <a:t>История машинного обучения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2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29E51D9-5E92-4A18-9A11-C5D0D06B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3AF068-8476-4883-97CB-4847197F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0" y="267283"/>
            <a:ext cx="9005951" cy="868680"/>
          </a:xfrm>
        </p:spPr>
        <p:txBody>
          <a:bodyPr/>
          <a:lstStyle/>
          <a:p>
            <a:r>
              <a:rPr lang="ru-RU" dirty="0"/>
              <a:t>С чего начать? Фреймворк для обучения </a:t>
            </a:r>
            <a:r>
              <a:rPr lang="en-US" dirty="0" err="1"/>
              <a:t>Tensorflow</a:t>
            </a:r>
            <a:endParaRPr lang="ru-RU" dirty="0"/>
          </a:p>
        </p:txBody>
      </p:sp>
      <p:pic>
        <p:nvPicPr>
          <p:cNvPr id="5122" name="Picture 2" descr="Картинки по запросу tensorflow">
            <a:extLst>
              <a:ext uri="{FF2B5EF4-FFF2-40B4-BE49-F238E27FC236}">
                <a16:creationId xmlns:a16="http://schemas.microsoft.com/office/drawing/2014/main" id="{38450B21-571E-4AF6-88A2-EE5F8441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5963"/>
            <a:ext cx="3352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2AE95E-A015-4765-A852-340B6A79A2ED}"/>
              </a:ext>
            </a:extLst>
          </p:cNvPr>
          <p:cNvSpPr txBox="1"/>
          <p:nvPr/>
        </p:nvSpPr>
        <p:spPr>
          <a:xfrm>
            <a:off x="3962400" y="1382706"/>
            <a:ext cx="4383974" cy="175238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Библиотека для </a:t>
            </a:r>
            <a:r>
              <a:rPr lang="en-US" sz="2800" dirty="0">
                <a:effectLst/>
              </a:rPr>
              <a:t>Deep Learning</a:t>
            </a:r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Раз</a:t>
            </a:r>
            <a:r>
              <a:rPr lang="ru-RU" sz="2800" dirty="0"/>
              <a:t>рабатывается </a:t>
            </a:r>
            <a:r>
              <a:rPr lang="en-US" sz="2800" dirty="0"/>
              <a:t>Google</a:t>
            </a:r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Поддержка </a:t>
            </a:r>
            <a:r>
              <a:rPr lang="en-US" sz="2800" dirty="0">
                <a:effectLst/>
              </a:rPr>
              <a:t>GPU</a:t>
            </a:r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Интерактивный визуализатор</a:t>
            </a:r>
          </a:p>
        </p:txBody>
      </p:sp>
    </p:spTree>
    <p:extLst>
      <p:ext uri="{BB962C8B-B14F-4D97-AF65-F5344CB8AC3E}">
        <p14:creationId xmlns:p14="http://schemas.microsoft.com/office/powerpoint/2010/main" val="6319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29E51D9-5E92-4A18-9A11-C5D0D06B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3AF068-8476-4883-97CB-4847197F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0" y="267283"/>
            <a:ext cx="9005951" cy="868680"/>
          </a:xfrm>
        </p:spPr>
        <p:txBody>
          <a:bodyPr/>
          <a:lstStyle/>
          <a:p>
            <a:r>
              <a:rPr lang="ru-RU" dirty="0"/>
              <a:t>С чего начать? </a:t>
            </a:r>
            <a:r>
              <a:rPr lang="en-US" dirty="0"/>
              <a:t>API</a:t>
            </a:r>
            <a:r>
              <a:rPr lang="ru-RU" dirty="0"/>
              <a:t> для обучения </a:t>
            </a:r>
            <a:r>
              <a:rPr lang="en-US" dirty="0" err="1"/>
              <a:t>Keras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AE95E-A015-4765-A852-340B6A79A2ED}"/>
              </a:ext>
            </a:extLst>
          </p:cNvPr>
          <p:cNvSpPr txBox="1"/>
          <p:nvPr/>
        </p:nvSpPr>
        <p:spPr>
          <a:xfrm>
            <a:off x="3798714" y="1552805"/>
            <a:ext cx="5262657" cy="144655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square" lIns="0" tIns="0" rIns="0" bIns="0" rtlCol="0" anchor="t" anchorCtr="0">
            <a:spAutoFit/>
          </a:bodyPr>
          <a:lstStyle/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Упрощает написание нейронных сетей</a:t>
            </a:r>
            <a:endParaRPr lang="en-US" sz="2800" dirty="0">
              <a:effectLst/>
            </a:endParaRPr>
          </a:p>
          <a:p>
            <a: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effectLst/>
              </a:rPr>
              <a:t>Работает с </a:t>
            </a:r>
            <a:r>
              <a:rPr lang="en-US" sz="2800" dirty="0" err="1">
                <a:effectLst/>
              </a:rPr>
              <a:t>Tensorflow</a:t>
            </a:r>
            <a:r>
              <a:rPr lang="en-US" sz="2800" dirty="0">
                <a:effectLst/>
              </a:rPr>
              <a:t> </a:t>
            </a:r>
            <a:r>
              <a:rPr lang="ru-RU" sz="2800" dirty="0">
                <a:effectLst/>
              </a:rPr>
              <a:t>и </a:t>
            </a:r>
            <a:r>
              <a:rPr lang="en-US" sz="2800" dirty="0" err="1"/>
              <a:t>Theano</a:t>
            </a:r>
            <a:endParaRPr lang="en-US" sz="2800" dirty="0"/>
          </a:p>
        </p:txBody>
      </p:sp>
      <p:pic>
        <p:nvPicPr>
          <p:cNvPr id="614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7C58C40D-3CBC-4E78-B2EE-8AFF452C1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860006"/>
            <a:ext cx="3537457" cy="102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FB1B8-A98C-4D69-882B-A8304D856B3F}"/>
              </a:ext>
            </a:extLst>
          </p:cNvPr>
          <p:cNvSpPr txBox="1"/>
          <p:nvPr/>
        </p:nvSpPr>
        <p:spPr>
          <a:xfrm>
            <a:off x="8058150" y="2769870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27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64" y="1399429"/>
            <a:ext cx="8236485" cy="1781693"/>
          </a:xfrm>
        </p:spPr>
        <p:txBody>
          <a:bodyPr/>
          <a:lstStyle/>
          <a:p>
            <a:r>
              <a:rPr lang="en-US" dirty="0"/>
              <a:t>Intel Ambassadors</a:t>
            </a:r>
          </a:p>
        </p:txBody>
      </p:sp>
    </p:spTree>
    <p:extLst>
      <p:ext uri="{BB962C8B-B14F-4D97-AF65-F5344CB8AC3E}">
        <p14:creationId xmlns:p14="http://schemas.microsoft.com/office/powerpoint/2010/main" val="40365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08113" y="154473"/>
            <a:ext cx="8229600" cy="868680"/>
          </a:xfrm>
        </p:spPr>
        <p:txBody>
          <a:bodyPr/>
          <a:lstStyle/>
          <a:p>
            <a:r>
              <a:rPr lang="de-DE" dirty="0"/>
              <a:t>Questions? Ask us!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5409" y="2721072"/>
            <a:ext cx="3568647" cy="1941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14835" y="2819708"/>
            <a:ext cx="1994299" cy="14865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BEN </a:t>
            </a:r>
            <a:r>
              <a:rPr lang="en-US" sz="2000" b="1" dirty="0" err="1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odom</a:t>
            </a:r>
            <a:endParaRPr lang="en-US" sz="2000" b="1" dirty="0">
              <a:solidFill>
                <a:schemeClr val="bg1"/>
              </a:solidFill>
              <a:latin typeface="Intel Clear Pro" panose="020B0804020202060201" pitchFamily="34" charset="0"/>
              <a:ea typeface="Intel Clear Pro" panose="020B0804020202060201" pitchFamily="34" charset="0"/>
              <a:cs typeface="Intel Clear Pro" panose="020B0804020202060201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Developer Evangelist</a:t>
            </a:r>
            <a:br>
              <a:rPr lang="en-US" sz="1050" dirty="0">
                <a:solidFill>
                  <a:schemeClr val="accent5"/>
                </a:solidFill>
                <a:latin typeface="Calibri Light" panose="020F0302020204030204" pitchFamily="34" charset="0"/>
              </a:rPr>
            </a:br>
            <a:endParaRPr lang="en-US" sz="1050" dirty="0">
              <a:solidFill>
                <a:schemeClr val="accent5"/>
              </a:solidFill>
              <a:latin typeface="Calibri Light" panose="020F0302020204030204" pitchFamily="34" charset="0"/>
            </a:endParaRPr>
          </a:p>
          <a:p>
            <a:endParaRPr lang="en-US" sz="1050" dirty="0">
              <a:solidFill>
                <a:schemeClr val="accent5"/>
              </a:solidFill>
              <a:latin typeface="+mj-lt"/>
            </a:endParaRPr>
          </a:p>
          <a:p>
            <a:endParaRPr lang="en-US" sz="105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327" y="4300729"/>
            <a:ext cx="343388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benjamin.j.odom@intel.com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600"/>
              </a:spcBef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035" r="11141" b="28014"/>
          <a:stretch/>
        </p:blipFill>
        <p:spPr>
          <a:xfrm>
            <a:off x="4568386" y="2834271"/>
            <a:ext cx="1420887" cy="14110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0327" y="653006"/>
            <a:ext cx="3568647" cy="19412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397243" y="751642"/>
            <a:ext cx="1893221" cy="425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18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BOB DUFFY</a:t>
            </a:r>
          </a:p>
          <a:p>
            <a:r>
              <a:rPr lang="en-US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Student Ambassador </a:t>
            </a:r>
            <a:br>
              <a:rPr lang="en-US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</a:br>
            <a:r>
              <a:rPr lang="en-US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Program Manager</a:t>
            </a:r>
            <a:br>
              <a:rPr lang="en-US" sz="1000" dirty="0">
                <a:solidFill>
                  <a:schemeClr val="accent2"/>
                </a:solidFill>
                <a:latin typeface="Calibri Light" panose="020F0302020204030204" pitchFamily="34" charset="0"/>
              </a:rPr>
            </a:br>
            <a:endParaRPr lang="en-US" sz="1000" dirty="0">
              <a:solidFill>
                <a:schemeClr val="accent2"/>
              </a:solidFill>
              <a:latin typeface="Calibri Light" panose="020F0302020204030204" pitchFamily="34" charset="0"/>
            </a:endParaRPr>
          </a:p>
          <a:p>
            <a:endParaRPr lang="en-US" sz="1000" dirty="0">
              <a:solidFill>
                <a:schemeClr val="bg1"/>
              </a:solidFill>
              <a:latin typeface="+mj-lt"/>
            </a:endParaRPr>
          </a:p>
          <a:p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8722" y="2728209"/>
            <a:ext cx="4037246" cy="19487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6115482" y="2835394"/>
            <a:ext cx="2327499" cy="15692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6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Meghana Rao</a:t>
            </a:r>
            <a:b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</a:br>
            <a:r>
              <a:rPr lang="en-US" sz="2000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Developer evangelist</a:t>
            </a:r>
            <a:endParaRPr lang="en-US" sz="1100" dirty="0">
              <a:solidFill>
                <a:schemeClr val="accent5"/>
              </a:solidFill>
              <a:latin typeface="+mj-lt"/>
            </a:endParaRPr>
          </a:p>
          <a:p>
            <a:pPr>
              <a:spcBef>
                <a:spcPts val="600"/>
              </a:spcBef>
            </a:pPr>
            <a:endParaRPr lang="en-US" sz="105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30090" y="4304082"/>
            <a:ext cx="4018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meghana.s.rao@intel.com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4022" y="2255260"/>
            <a:ext cx="343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robert.p.duffy@intel.com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75" y="822315"/>
            <a:ext cx="1311521" cy="13258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9035" r="11141" b="28014"/>
          <a:stretch/>
        </p:blipFill>
        <p:spPr>
          <a:xfrm>
            <a:off x="4613911" y="2903546"/>
            <a:ext cx="1420887" cy="14110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68722" y="640493"/>
            <a:ext cx="4037246" cy="19487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6140603" y="747677"/>
            <a:ext cx="2327499" cy="15692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18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Niven Singh</a:t>
            </a:r>
            <a:b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</a:br>
            <a:r>
              <a:rPr lang="en-US" sz="2000" b="1" dirty="0">
                <a:solidFill>
                  <a:schemeClr val="accent5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AI Student Developer Community Manager</a:t>
            </a:r>
            <a:endParaRPr lang="en-US" sz="1100" dirty="0">
              <a:solidFill>
                <a:schemeClr val="accent5"/>
              </a:solidFill>
              <a:latin typeface="+mj-lt"/>
            </a:endParaRPr>
          </a:p>
          <a:p>
            <a:pPr>
              <a:spcBef>
                <a:spcPts val="600"/>
              </a:spcBef>
            </a:pPr>
            <a:endParaRPr lang="en-US" sz="105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53167" y="2234157"/>
            <a:ext cx="4018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niven.singh@intel.com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50" y="802664"/>
            <a:ext cx="1344195" cy="1383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" b="29035"/>
          <a:stretch/>
        </p:blipFill>
        <p:spPr>
          <a:xfrm>
            <a:off x="844975" y="2903546"/>
            <a:ext cx="1429071" cy="13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Announcing: </a:t>
            </a:r>
            <a:r>
              <a:rPr lang="en-US" sz="2800" dirty="0">
                <a:solidFill>
                  <a:schemeClr val="tx2"/>
                </a:solidFill>
              </a:rPr>
              <a:t>Intel® Nervana™ AI ACADEMY for students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455614" y="950259"/>
            <a:ext cx="4926284" cy="3604324"/>
          </a:xfrm>
        </p:spPr>
        <p:txBody>
          <a:bodyPr>
            <a:normAutofit lnSpcReduction="10000"/>
          </a:bodyPr>
          <a:lstStyle/>
          <a:p>
            <a:pPr>
              <a:spcBef>
                <a:spcPts val="800"/>
              </a:spcBef>
            </a:pP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With the Intel® Nervana™ AI Academy for Students, our goal is to drive awareness of the innovation around AI at the academic level. </a:t>
            </a:r>
          </a:p>
          <a:p>
            <a:pPr>
              <a:spcBef>
                <a:spcPts val="800"/>
              </a:spcBef>
            </a:pP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We do this by training students on campus and online, and then showcasing and highlighting their expertise, inspiration and innovation, as part of being an Intel Student Ambassadors.</a:t>
            </a:r>
            <a:endParaRPr lang="en-US" sz="1600" dirty="0">
              <a:solidFill>
                <a:schemeClr val="accent5"/>
              </a:solidFill>
              <a:latin typeface="Intel Clear" charset="0"/>
              <a:ea typeface="Intel Clear" charset="0"/>
              <a:cs typeface="Intel Clear" charset="0"/>
            </a:endParaRPr>
          </a:p>
          <a:p>
            <a:pPr marL="396875" lvl="1" indent="-171450">
              <a:spcBef>
                <a:spcPts val="800"/>
              </a:spcBef>
              <a:spcAft>
                <a:spcPts val="600"/>
              </a:spcAft>
              <a:buFont typeface="CambriaMath" charset="0"/>
              <a:buChar char="⎯"/>
            </a:pP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Educate 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students, on campus, in person and begin to build a relationship between students, professors, universities and Intel</a:t>
            </a:r>
            <a:endParaRPr lang="en-US" sz="1400" b="1" dirty="0">
              <a:solidFill>
                <a:schemeClr val="accent5"/>
              </a:solidFill>
              <a:latin typeface="Intel Clear" charset="0"/>
              <a:ea typeface="Intel Clear" charset="0"/>
              <a:cs typeface="Intel Clear" charset="0"/>
            </a:endParaRPr>
          </a:p>
          <a:p>
            <a:pPr marL="396875" lvl="1" indent="-171450">
              <a:spcBef>
                <a:spcPts val="800"/>
              </a:spcBef>
              <a:spcAft>
                <a:spcPts val="600"/>
              </a:spcAft>
              <a:buFont typeface="CambriaMath" charset="0"/>
              <a:buChar char="⎯"/>
            </a:pP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Recruit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qualified Student Ambassadors</a:t>
            </a:r>
          </a:p>
          <a:p>
            <a:pPr marL="396875" lvl="1" indent="-171450">
              <a:spcBef>
                <a:spcPts val="800"/>
              </a:spcBef>
              <a:spcAft>
                <a:spcPts val="600"/>
              </a:spcAft>
              <a:buFont typeface="CambriaMath" charset="0"/>
              <a:buChar char="⎯"/>
            </a:pP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Support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them with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IA access 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and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training</a:t>
            </a:r>
          </a:p>
          <a:p>
            <a:pPr marL="396875" lvl="1" indent="-171450">
              <a:spcBef>
                <a:spcPts val="800"/>
              </a:spcBef>
              <a:spcAft>
                <a:spcPts val="600"/>
              </a:spcAft>
              <a:buFont typeface="CambriaMath" charset="0"/>
              <a:buChar char="⎯"/>
            </a:pP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Coach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and help them to deliver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innovative ideas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,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expert content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and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student training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to others students</a:t>
            </a:r>
          </a:p>
          <a:p>
            <a:pPr marL="396875" lvl="1" indent="-171450">
              <a:spcBef>
                <a:spcPts val="800"/>
              </a:spcBef>
              <a:spcAft>
                <a:spcPts val="600"/>
              </a:spcAft>
              <a:buFont typeface="CambriaMath" charset="0"/>
              <a:buChar char="⎯"/>
            </a:pP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Showcase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 examples of </a:t>
            </a:r>
            <a:r>
              <a:rPr lang="en-US" sz="1400" b="1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early innovation </a:t>
            </a:r>
            <a:r>
              <a:rPr lang="en-US" sz="1400" dirty="0">
                <a:solidFill>
                  <a:schemeClr val="accent5"/>
                </a:solidFill>
                <a:latin typeface="Intel Clear" charset="0"/>
                <a:ea typeface="Intel Clear" charset="0"/>
                <a:cs typeface="Intel Clear" charset="0"/>
              </a:rPr>
              <a:t>work by students</a:t>
            </a:r>
            <a:endParaRPr lang="en-US" sz="1200" dirty="0">
              <a:solidFill>
                <a:schemeClr val="accent5"/>
              </a:solidFill>
              <a:latin typeface="Intel Clear" charset="0"/>
              <a:ea typeface="Intel Clear" charset="0"/>
              <a:cs typeface="Intel Clear" charset="0"/>
            </a:endParaRPr>
          </a:p>
        </p:txBody>
      </p:sp>
      <p:pic>
        <p:nvPicPr>
          <p:cNvPr id="8" name="Picture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r="30963" b="30936"/>
          <a:stretch/>
        </p:blipFill>
        <p:spPr>
          <a:xfrm>
            <a:off x="5559562" y="1102965"/>
            <a:ext cx="3448013" cy="32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3" y="274012"/>
            <a:ext cx="8229600" cy="868680"/>
          </a:xfrm>
        </p:spPr>
        <p:txBody>
          <a:bodyPr/>
          <a:lstStyle/>
          <a:p>
            <a:r>
              <a:rPr lang="en-US" dirty="0">
                <a:latin typeface="Intel Clear Pro" charset="0"/>
                <a:ea typeface="Intel Clear Pro" charset="0"/>
                <a:cs typeface="Intel Clear Pro" charset="0"/>
              </a:rPr>
              <a:t>Intel student ambassadors - </a:t>
            </a:r>
            <a:r>
              <a:rPr lang="en-US" dirty="0">
                <a:solidFill>
                  <a:schemeClr val="accent2"/>
                </a:solidFill>
                <a:latin typeface="Intel Clear Pro" charset="0"/>
                <a:ea typeface="Intel Clear Pro" charset="0"/>
                <a:cs typeface="Intel Clear Pro" charset="0"/>
              </a:rPr>
              <a:t>Who are they?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46904" y="1142692"/>
            <a:ext cx="4186059" cy="3185465"/>
          </a:xfrm>
        </p:spPr>
        <p:txBody>
          <a:bodyPr/>
          <a:lstStyle/>
          <a:p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Intel Clear" charset="0"/>
                <a:ea typeface="Intel Clear" charset="0"/>
                <a:cs typeface="Intel Clear" charset="0"/>
              </a:rPr>
              <a:t>They’re just like you! </a:t>
            </a:r>
          </a:p>
          <a:p>
            <a:pPr marL="511175" lvl="1" indent="-285750">
              <a:buFontTx/>
              <a:buChar char="-"/>
            </a:pPr>
            <a:r>
              <a:rPr lang="en-US" sz="13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Graduate and PhD students who are excited and want to do real work in the field of Deep Learning</a:t>
            </a:r>
          </a:p>
          <a:p>
            <a:pPr marL="511175" lvl="1" indent="-285750">
              <a:buFontTx/>
              <a:buChar char="-"/>
            </a:pPr>
            <a:r>
              <a:rPr lang="en-US" sz="13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They are subject matter experts, who are going to events like SXSW, SIGSE, </a:t>
            </a:r>
            <a:r>
              <a:rPr lang="en-US" sz="1300" dirty="0" err="1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PyCon</a:t>
            </a:r>
            <a:r>
              <a:rPr lang="en-US" sz="13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, and on campus to talk about their work</a:t>
            </a:r>
          </a:p>
          <a:p>
            <a:pPr marL="511175" lvl="1" indent="-285750">
              <a:buFontTx/>
              <a:buChar char="-"/>
            </a:pPr>
            <a:r>
              <a:rPr lang="en-US" sz="13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They are active participants, working on projects, papers, articles – content that has their name on it!</a:t>
            </a:r>
          </a:p>
          <a:p>
            <a:pPr marL="511175" lvl="1" indent="-285750">
              <a:buFontTx/>
              <a:buChar char="-"/>
            </a:pPr>
            <a:r>
              <a:rPr lang="en-US" sz="13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They are curious and inventive thinkers – trying new things, creating demos and working on REALLY cool stuff to share with the community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897" y="823500"/>
            <a:ext cx="2047054" cy="2729405"/>
          </a:xfrm>
          <a:prstGeom prst="rect">
            <a:avLst/>
          </a:prstGeom>
          <a:ln>
            <a:noFill/>
          </a:ln>
          <a:effectLst>
            <a:outerShdw blurRad="165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4" y="823500"/>
            <a:ext cx="2665645" cy="3103418"/>
          </a:xfrm>
          <a:prstGeom prst="rect">
            <a:avLst/>
          </a:prstGeom>
          <a:ln>
            <a:noFill/>
          </a:ln>
          <a:effectLst>
            <a:outerShdw blurRad="165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46" y="2755025"/>
            <a:ext cx="2498835" cy="1874126"/>
          </a:xfrm>
          <a:prstGeom prst="rect">
            <a:avLst/>
          </a:prstGeom>
          <a:ln>
            <a:noFill/>
          </a:ln>
          <a:effectLst>
            <a:outerShdw blurRad="165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612" y="308848"/>
            <a:ext cx="8440737" cy="868680"/>
          </a:xfrm>
        </p:spPr>
        <p:txBody>
          <a:bodyPr/>
          <a:lstStyle/>
          <a:p>
            <a:r>
              <a:rPr lang="en-US" dirty="0">
                <a:latin typeface="Intel Clear Pro" charset="0"/>
                <a:ea typeface="Intel Clear Pro" charset="0"/>
                <a:cs typeface="Intel Clear Pro" charset="0"/>
              </a:rPr>
              <a:t>Intel student ambassadors – </a:t>
            </a:r>
            <a:r>
              <a:rPr lang="en-US" dirty="0">
                <a:solidFill>
                  <a:schemeClr val="accent2"/>
                </a:solidFill>
                <a:latin typeface="Intel Clear Pro" charset="0"/>
                <a:ea typeface="Intel Clear Pro" charset="0"/>
                <a:cs typeface="Intel Clear Pro" charset="0"/>
              </a:rPr>
              <a:t>What are they doing?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55612" y="1000035"/>
            <a:ext cx="4448081" cy="3072088"/>
          </a:xfrm>
        </p:spPr>
        <p:txBody>
          <a:bodyPr/>
          <a:lstStyle/>
          <a:p>
            <a:pPr lvl="0" defTabSz="914400">
              <a:spcBef>
                <a:spcPts val="0"/>
              </a:spcBef>
              <a:defRPr/>
            </a:pPr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Intel Clear" charset="0"/>
                <a:ea typeface="Intel Clear" charset="0"/>
                <a:cs typeface="Intel Clear" charset="0"/>
              </a:rPr>
              <a:t>Intel Student Ambassadors are working on innovative, real world, applicable research and projects, like:</a:t>
            </a:r>
            <a:br>
              <a:rPr lang="en-US" sz="1400" dirty="0">
                <a:latin typeface="Intel Clear" charset="0"/>
                <a:ea typeface="Intel Clear" charset="0"/>
                <a:cs typeface="Intel Clear" charset="0"/>
              </a:rPr>
            </a:br>
            <a:endParaRPr lang="en-US" sz="1400" dirty="0">
              <a:latin typeface="Intel Clear" charset="0"/>
              <a:ea typeface="Intel Clear" charset="0"/>
              <a:cs typeface="Intel Clear" charset="0"/>
            </a:endParaRPr>
          </a:p>
          <a:p>
            <a:pPr marL="511175" lvl="1" indent="-285750" defTabSz="914400">
              <a:spcBef>
                <a:spcPts val="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Using smart phone cameras to collect and identify data on harmful vs. not mosquitos</a:t>
            </a:r>
            <a:b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</a:br>
            <a:endParaRPr lang="en-US" sz="1400" dirty="0">
              <a:solidFill>
                <a:schemeClr val="tx1"/>
              </a:solidFill>
              <a:latin typeface="Intel Clear" charset="0"/>
              <a:ea typeface="Intel Clear" charset="0"/>
              <a:cs typeface="Intel Clear" charset="0"/>
            </a:endParaRPr>
          </a:p>
          <a:p>
            <a:pPr marL="511175" lvl="1" indent="-285750" defTabSz="914400">
              <a:spcBef>
                <a:spcPts val="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Leveraging neural networks and deep learning to conduct stock price analysis and predictions</a:t>
            </a:r>
            <a:b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</a:br>
            <a:endParaRPr lang="en-US" sz="1400" dirty="0">
              <a:solidFill>
                <a:schemeClr val="tx1"/>
              </a:solidFill>
              <a:latin typeface="Intel Clear" charset="0"/>
              <a:ea typeface="Intel Clear" charset="0"/>
              <a:cs typeface="Intel Clear" charset="0"/>
            </a:endParaRPr>
          </a:p>
          <a:p>
            <a:pPr marL="511175" lvl="1" indent="-285750" defTabSz="914400">
              <a:spcBef>
                <a:spcPts val="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Enabling individuals with speech impediments to use speech-to-text software to recognize and dictate their speech. </a:t>
            </a:r>
            <a:b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</a:br>
            <a:endParaRPr lang="en-US" sz="1400" dirty="0">
              <a:solidFill>
                <a:schemeClr val="tx1"/>
              </a:solidFill>
              <a:latin typeface="Intel Clear" charset="0"/>
              <a:ea typeface="Intel Clear" charset="0"/>
              <a:cs typeface="Intel Clear" charset="0"/>
            </a:endParaRPr>
          </a:p>
          <a:p>
            <a:pPr marL="511175" lvl="1" indent="-285750" defTabSz="914400">
              <a:spcBef>
                <a:spcPts val="0"/>
              </a:spcBef>
              <a:buFontTx/>
              <a:buChar char="-"/>
            </a:pPr>
            <a:r>
              <a:rPr lang="en-US" sz="1400" dirty="0">
                <a:solidFill>
                  <a:schemeClr val="tx1"/>
                </a:solidFill>
                <a:latin typeface="Intel Clear" charset="0"/>
                <a:ea typeface="Intel Clear" charset="0"/>
                <a:cs typeface="Intel Clear" charset="0"/>
              </a:rPr>
              <a:t>Using ML &amp; AI to solve medical problems, like disease detection and identifying cures for epidemics.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2052" y="4408553"/>
            <a:ext cx="3594538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3C71"/>
                </a:solidFill>
              </a:rPr>
              <a:t>http://devmesh.intel.com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49" y="803830"/>
            <a:ext cx="1581211" cy="1716743"/>
          </a:xfrm>
          <a:prstGeom prst="rect">
            <a:avLst/>
          </a:prstGeom>
          <a:effectLst>
            <a:outerShdw blurRad="165100" dist="50800" dir="5400000" algn="ctr" rotWithShape="0">
              <a:schemeClr val="tx1"/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19" y="803830"/>
            <a:ext cx="1618374" cy="1732249"/>
          </a:xfrm>
          <a:prstGeom prst="rect">
            <a:avLst/>
          </a:prstGeom>
          <a:effectLst>
            <a:outerShdw blurRad="165100" dist="50800" dir="5400000" algn="ctr" rotWithShape="0">
              <a:schemeClr val="tx1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50" y="2634233"/>
            <a:ext cx="1581211" cy="1676165"/>
          </a:xfrm>
          <a:prstGeom prst="rect">
            <a:avLst/>
          </a:prstGeom>
          <a:effectLst>
            <a:outerShdw blurRad="165100" dist="50800" dir="5400000" algn="ctr" rotWithShape="0">
              <a:schemeClr val="tx1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321" y="2634234"/>
            <a:ext cx="1618375" cy="1676164"/>
          </a:xfrm>
          <a:prstGeom prst="rect">
            <a:avLst/>
          </a:prstGeom>
          <a:effectLst>
            <a:outerShdw blurRad="1651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83816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7411" y="1944557"/>
            <a:ext cx="8833353" cy="100229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743594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37005" y="2385690"/>
            <a:ext cx="914400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7410" y="677796"/>
            <a:ext cx="8833353" cy="1002290"/>
          </a:xfrm>
        </p:spPr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81845" y="1958497"/>
            <a:ext cx="7147755" cy="7056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 out 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Intel® Nervana™ AI Academy for students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software.intel.com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AIStudents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ML. </a:t>
            </a:r>
            <a:r>
              <a:rPr lang="ru-RU" dirty="0"/>
              <a:t>Истоки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551545" y="3702532"/>
            <a:ext cx="2501486" cy="1028462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i="1" dirty="0"/>
              <a:t>Arthur Samuel</a:t>
            </a:r>
            <a:r>
              <a:rPr lang="ru-RU" i="1" dirty="0"/>
              <a:t>, </a:t>
            </a:r>
          </a:p>
          <a:p>
            <a:pPr algn="ctr">
              <a:spcBef>
                <a:spcPts val="0"/>
              </a:spcBef>
            </a:pPr>
            <a:r>
              <a:rPr lang="en-US" i="1" dirty="0"/>
              <a:t>1901 — 1990</a:t>
            </a:r>
          </a:p>
        </p:txBody>
      </p:sp>
      <p:pic>
        <p:nvPicPr>
          <p:cNvPr id="1026" name="Picture 2" descr="This is the photo of Arthur Samu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88" y="728485"/>
            <a:ext cx="2057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3"/>
          <p:cNvSpPr txBox="1">
            <a:spLocks/>
          </p:cNvSpPr>
          <p:nvPr/>
        </p:nvSpPr>
        <p:spPr>
          <a:xfrm>
            <a:off x="309837" y="1177528"/>
            <a:ext cx="6241707" cy="2798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Артур </a:t>
            </a:r>
            <a:r>
              <a:rPr lang="ru-RU" sz="2000" dirty="0" err="1">
                <a:solidFill>
                  <a:schemeClr val="tx1"/>
                </a:solidFill>
              </a:rPr>
              <a:t>Самуэль</a:t>
            </a:r>
            <a:r>
              <a:rPr lang="ru-RU" sz="2000" dirty="0">
                <a:solidFill>
                  <a:schemeClr val="tx1"/>
                </a:solidFill>
              </a:rPr>
              <a:t> – специалист по вычислительной техники в </a:t>
            </a:r>
            <a:r>
              <a:rPr lang="en-US" sz="2000" dirty="0">
                <a:solidFill>
                  <a:schemeClr val="tx1"/>
                </a:solidFill>
              </a:rPr>
              <a:t>IBM</a:t>
            </a: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Компьютерная программа для игры в шашки</a:t>
            </a: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Сыграно 1000 партий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Первая программа, способная обучаться, 195</a:t>
            </a:r>
            <a:r>
              <a:rPr lang="en-US" sz="2000" dirty="0">
                <a:solidFill>
                  <a:schemeClr val="tx1"/>
                </a:solidFill>
              </a:rPr>
              <a:t>2 </a:t>
            </a:r>
            <a:r>
              <a:rPr lang="ru-RU" sz="2000" dirty="0">
                <a:solidFill>
                  <a:schemeClr val="tx1"/>
                </a:solidFill>
              </a:rPr>
              <a:t>г.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CambriaMath" charset="0"/>
              <a:buChar char="⎯"/>
            </a:pPr>
            <a:r>
              <a:rPr lang="ru-RU" sz="2000" dirty="0">
                <a:solidFill>
                  <a:schemeClr val="tx1"/>
                </a:solidFill>
              </a:rPr>
              <a:t>Придумал термин «Машинное обучение».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rvanaStudentDevPrg">
  <a:themeElements>
    <a:clrScheme name="Intel NERVANA AI Text">
      <a:dk1>
        <a:srgbClr val="344C5E"/>
      </a:dk1>
      <a:lt1>
        <a:sysClr val="window" lastClr="FFFFFF"/>
      </a:lt1>
      <a:dk2>
        <a:srgbClr val="84AEAD"/>
      </a:dk2>
      <a:lt2>
        <a:srgbClr val="CDE0DF"/>
      </a:lt2>
      <a:accent1>
        <a:srgbClr val="9BB808"/>
      </a:accent1>
      <a:accent2>
        <a:srgbClr val="84AEAD"/>
      </a:accent2>
      <a:accent3>
        <a:srgbClr val="CDE0DF"/>
      </a:accent3>
      <a:accent4>
        <a:srgbClr val="FFFFFF"/>
      </a:accent4>
      <a:accent5>
        <a:srgbClr val="344C5E"/>
      </a:accent5>
      <a:accent6>
        <a:srgbClr val="B0B0B0"/>
      </a:accent6>
      <a:hlink>
        <a:srgbClr val="D06930"/>
      </a:hlink>
      <a:folHlink>
        <a:srgbClr val="E19E79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effectLst>
          <a:glow>
            <a:schemeClr val="accent6"/>
          </a:glow>
        </a:effectLst>
      </a:spPr>
      <a:bodyPr vert="horz" lIns="0" tIns="0" rIns="0" bIns="0" rtlCol="0" anchor="t" anchorCtr="0">
        <a:no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3600" dirty="0" smtClean="0">
            <a:solidFill>
              <a:schemeClr val="bg1"/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rvanaStudentDevPrg" id="{5BD25575-A547-4C2C-84E8-0388A26B5E54}" vid="{344BE137-AE92-48AC-94D2-4F07B408FB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NervanaStudentDevPrg</Template>
  <TotalTime>0</TotalTime>
  <Words>2799</Words>
  <Application>Microsoft Office PowerPoint</Application>
  <PresentationFormat>Экран (16:9)</PresentationFormat>
  <Paragraphs>402</Paragraphs>
  <Slides>88</Slides>
  <Notes>39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88</vt:i4>
      </vt:variant>
    </vt:vector>
  </HeadingPairs>
  <TitlesOfParts>
    <vt:vector size="97" baseType="lpstr">
      <vt:lpstr>Arial</vt:lpstr>
      <vt:lpstr>Calibri Light</vt:lpstr>
      <vt:lpstr>Cambria Math</vt:lpstr>
      <vt:lpstr>CambriaMath</vt:lpstr>
      <vt:lpstr>Intel Clear</vt:lpstr>
      <vt:lpstr>Intel Clear Pro</vt:lpstr>
      <vt:lpstr>Open Sans</vt:lpstr>
      <vt:lpstr>Wingdings</vt:lpstr>
      <vt:lpstr>NervanaStudentDevPrg</vt:lpstr>
      <vt:lpstr>Deep Learning  Student workshop</vt:lpstr>
      <vt:lpstr>Содержание</vt:lpstr>
      <vt:lpstr>Что такое машинное обучение?</vt:lpstr>
      <vt:lpstr>Презентация PowerPoint</vt:lpstr>
      <vt:lpstr>Machine Learning</vt:lpstr>
      <vt:lpstr>Machine Learning</vt:lpstr>
      <vt:lpstr>Machine Learning</vt:lpstr>
      <vt:lpstr>История машинного обучения</vt:lpstr>
      <vt:lpstr>История ML. Истоки</vt:lpstr>
      <vt:lpstr>История ML. Истоки</vt:lpstr>
      <vt:lpstr>История ML. Персептрон</vt:lpstr>
      <vt:lpstr>История ML. Доклад ALPAC (Automatic Language Processing Advisory Committee), 1966 </vt:lpstr>
      <vt:lpstr>История ML. Критика персептрона</vt:lpstr>
      <vt:lpstr>История ML. Stanford Cart, 1979</vt:lpstr>
      <vt:lpstr>История ML. Deep Blue, 1997</vt:lpstr>
      <vt:lpstr>История ML. AlphaGo, 2016</vt:lpstr>
      <vt:lpstr>Данные</vt:lpstr>
      <vt:lpstr>Данные, пассажиры Титаника</vt:lpstr>
      <vt:lpstr>Типы данных</vt:lpstr>
      <vt:lpstr>Приведение данных в численный вид</vt:lpstr>
      <vt:lpstr>One-hot-encoding</vt:lpstr>
      <vt:lpstr>Предварительный анализ данных</vt:lpstr>
      <vt:lpstr>Постановка задачи машинного обучения</vt:lpstr>
      <vt:lpstr>Нейронные сети</vt:lpstr>
      <vt:lpstr>Виды машинного обучения</vt:lpstr>
      <vt:lpstr>Задача классификации</vt:lpstr>
      <vt:lpstr>Задача классификации</vt:lpstr>
      <vt:lpstr>Задача классификации</vt:lpstr>
      <vt:lpstr>Задача классификации</vt:lpstr>
      <vt:lpstr>Задача классификации</vt:lpstr>
      <vt:lpstr>Задача классификации</vt:lpstr>
      <vt:lpstr>Нейрон настоящий</vt:lpstr>
      <vt:lpstr>Нейрон искусственный </vt:lpstr>
      <vt:lpstr>Функции активации</vt:lpstr>
      <vt:lpstr>Нейросеть</vt:lpstr>
      <vt:lpstr>Классификация нейросетью</vt:lpstr>
      <vt:lpstr>Классификация нейросетью</vt:lpstr>
      <vt:lpstr>Классификация нейросетью</vt:lpstr>
      <vt:lpstr>Классификация нейросетью</vt:lpstr>
      <vt:lpstr>Переобучение и недообучение</vt:lpstr>
      <vt:lpstr>Deep Learning, CNN</vt:lpstr>
      <vt:lpstr>Deep learning (глубокое/глубинное обучение)</vt:lpstr>
      <vt:lpstr>Сверточные нейронные сети (Convolutional Neural Network, CNN)</vt:lpstr>
      <vt:lpstr>Причины популярности CNN</vt:lpstr>
      <vt:lpstr>Типовая архитектура CNN</vt:lpstr>
      <vt:lpstr>Сверточный слой</vt:lpstr>
      <vt:lpstr>Subsamling (pooling)</vt:lpstr>
      <vt:lpstr>Архитектура сети Inception</vt:lpstr>
      <vt:lpstr>Архитектура сети Inception, один блок</vt:lpstr>
      <vt:lpstr>Признаки изображений</vt:lpstr>
      <vt:lpstr>Особенности сверточных слоев</vt:lpstr>
      <vt:lpstr>MMIST (рукописные цифры)</vt:lpstr>
      <vt:lpstr>MMIST (рукописные цифры)</vt:lpstr>
      <vt:lpstr>MMIST (рукописные цифры)</vt:lpstr>
      <vt:lpstr>CIFAR-10 (10 классов изображений)</vt:lpstr>
      <vt:lpstr>CIFAR-10 (10 классов изображений)</vt:lpstr>
      <vt:lpstr>CIFAR-10 (10 классов изображений)</vt:lpstr>
      <vt:lpstr>Распознавание CAPTCHA</vt:lpstr>
      <vt:lpstr>Yolo2</vt:lpstr>
      <vt:lpstr>Презентация PowerPoint</vt:lpstr>
      <vt:lpstr>Детектирование оставленного багажа с использованием caffe*, оптимизированного под Intel®</vt:lpstr>
      <vt:lpstr>Deep Learning, LSTM</vt:lpstr>
      <vt:lpstr>Рекуррентные нейросети</vt:lpstr>
      <vt:lpstr>Рекуррентные нейросети (Long short-term memory, LSTM)</vt:lpstr>
      <vt:lpstr>Рекуррентные нейросети (Long short-term memory, LSTM)</vt:lpstr>
      <vt:lpstr>LSTM, примеры задач</vt:lpstr>
      <vt:lpstr>LSTM, примеры задач</vt:lpstr>
      <vt:lpstr>LSTM, генерация текста, Шекспир</vt:lpstr>
      <vt:lpstr>LSTM, генерация текста, Wikipedia </vt:lpstr>
      <vt:lpstr>LSTM, генерация текста, Детские имена </vt:lpstr>
      <vt:lpstr>LSTM + CNN = ?</vt:lpstr>
      <vt:lpstr>LSTM + CNN = ?</vt:lpstr>
      <vt:lpstr>LSTM + CNN = &lt;3</vt:lpstr>
      <vt:lpstr>«Прогулка с нейросетью»</vt:lpstr>
      <vt:lpstr>С чего начать?</vt:lpstr>
      <vt:lpstr>С чего начать? Инструменты</vt:lpstr>
      <vt:lpstr>С чего начать? Интерактивная оболочка Jupyter </vt:lpstr>
      <vt:lpstr>С чего начать? Пакет анализа данных Pandas</vt:lpstr>
      <vt:lpstr>С чего начать? Набор библиотек Anaconda</vt:lpstr>
      <vt:lpstr>С чего начать? Фреймворк для обучения Tensorflow</vt:lpstr>
      <vt:lpstr>С чего начать? API для обучения Keras</vt:lpstr>
      <vt:lpstr>Intel Ambassadors</vt:lpstr>
      <vt:lpstr>Questions? Ask us!</vt:lpstr>
      <vt:lpstr>Announcing: Intel® Nervana™ AI ACADEMY for students</vt:lpstr>
      <vt:lpstr>Intel student ambassadors - Who are they?</vt:lpstr>
      <vt:lpstr>Intel student ambassadors – What are they doing?</vt:lpstr>
      <vt:lpstr>Q&amp;A</vt:lpstr>
      <vt:lpstr>Want to learn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CTPClassification=CTP_PUBLIC:VisualMarkings=</cp:keywords>
  <cp:lastModifiedBy/>
  <cp:revision>1</cp:revision>
  <cp:lastPrinted>2017-02-06T22:12:23Z</cp:lastPrinted>
  <dcterms:created xsi:type="dcterms:W3CDTF">2015-05-06T16:36:39Z</dcterms:created>
  <dcterms:modified xsi:type="dcterms:W3CDTF">2017-12-08T00:10:57Z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94a9f6f7-0cc1-452a-9431-af4408830abe</vt:lpwstr>
  </property>
  <property fmtid="{D5CDD505-2E9C-101B-9397-08002B2CF9AE}" pid="3" name="CTP_TimeStamp">
    <vt:lpwstr>2017-11-09 08:30:13Z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CTP_PUBLIC</vt:lpwstr>
  </property>
</Properties>
</file>